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1" r:id="rId1"/>
  </p:sldMasterIdLst>
  <p:sldIdLst>
    <p:sldId id="256" r:id="rId2"/>
    <p:sldId id="257" r:id="rId3"/>
    <p:sldId id="258" r:id="rId4"/>
    <p:sldId id="259" r:id="rId5"/>
    <p:sldId id="260" r:id="rId6"/>
    <p:sldId id="261" r:id="rId7"/>
    <p:sldId id="262" r:id="rId8"/>
    <p:sldId id="263" r:id="rId9"/>
    <p:sldId id="264" r:id="rId10"/>
    <p:sldId id="265" r:id="rId11"/>
    <p:sldId id="281" r:id="rId12"/>
    <p:sldId id="266" r:id="rId13"/>
    <p:sldId id="267" r:id="rId14"/>
    <p:sldId id="268" r:id="rId15"/>
    <p:sldId id="269" r:id="rId16"/>
    <p:sldId id="270" r:id="rId17"/>
    <p:sldId id="271" r:id="rId18"/>
    <p:sldId id="272" r:id="rId19"/>
    <p:sldId id="273" r:id="rId20"/>
    <p:sldId id="274" r:id="rId21"/>
    <p:sldId id="277" r:id="rId22"/>
    <p:sldId id="275" r:id="rId23"/>
    <p:sldId id="276" r:id="rId24"/>
    <p:sldId id="278" r:id="rId25"/>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244" autoAdjust="0"/>
    <p:restoredTop sz="94434" autoAdjust="0"/>
  </p:normalViewPr>
  <p:slideViewPr>
    <p:cSldViewPr snapToGrid="0">
      <p:cViewPr varScale="1">
        <p:scale>
          <a:sx n="65" d="100"/>
          <a:sy n="65" d="100"/>
        </p:scale>
        <p:origin x="90" y="1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a:xfrm>
            <a:off x="7983232" y="5037663"/>
            <a:ext cx="897467" cy="279400"/>
          </a:xfrm>
        </p:spPr>
        <p:txBody>
          <a:bodyPr/>
          <a:lstStyle/>
          <a:p>
            <a:fld id="{063B70E1-D493-42CF-8B72-84A989BF840E}" type="datetimeFigureOut">
              <a:rPr lang="es-ES" smtClean="0"/>
              <a:t>20/01/2020</a:t>
            </a:fld>
            <a:endParaRPr lang="es-ES"/>
          </a:p>
        </p:txBody>
      </p:sp>
      <p:sp>
        <p:nvSpPr>
          <p:cNvPr id="5" name="Footer Placeholder 4"/>
          <p:cNvSpPr>
            <a:spLocks noGrp="1"/>
          </p:cNvSpPr>
          <p:nvPr>
            <p:ph type="ftr" sz="quarter" idx="11"/>
          </p:nvPr>
        </p:nvSpPr>
        <p:spPr>
          <a:xfrm>
            <a:off x="2692397" y="5037663"/>
            <a:ext cx="5214635" cy="279400"/>
          </a:xfrm>
        </p:spPr>
        <p:txBody>
          <a:bodyPr/>
          <a:lstStyle/>
          <a:p>
            <a:endParaRPr lang="es-ES"/>
          </a:p>
        </p:txBody>
      </p:sp>
      <p:sp>
        <p:nvSpPr>
          <p:cNvPr id="6" name="Slide Number Placeholder 5"/>
          <p:cNvSpPr>
            <a:spLocks noGrp="1"/>
          </p:cNvSpPr>
          <p:nvPr>
            <p:ph type="sldNum" sz="quarter" idx="12"/>
          </p:nvPr>
        </p:nvSpPr>
        <p:spPr>
          <a:xfrm>
            <a:off x="8956900" y="5037663"/>
            <a:ext cx="551167" cy="279400"/>
          </a:xfrm>
        </p:spPr>
        <p:txBody>
          <a:bodyPr/>
          <a:lstStyle/>
          <a:p>
            <a:fld id="{1B88B5F9-541F-45E5-A50B-CC43DAAA88DB}" type="slidenum">
              <a:rPr lang="es-ES" smtClean="0"/>
              <a:t>‹Nº›</a:t>
            </a:fld>
            <a:endParaRPr lang="es-ES"/>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9144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063B70E1-D493-42CF-8B72-84A989BF840E}" type="datetimeFigureOut">
              <a:rPr lang="es-ES" smtClean="0"/>
              <a:t>20/01/2020</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B88B5F9-541F-45E5-A50B-CC43DAAA88DB}" type="slidenum">
              <a:rPr lang="es-ES" smtClean="0"/>
              <a:t>‹Nº›</a:t>
            </a:fld>
            <a:endParaRPr lang="es-ES"/>
          </a:p>
        </p:txBody>
      </p:sp>
    </p:spTree>
    <p:extLst>
      <p:ext uri="{BB962C8B-B14F-4D97-AF65-F5344CB8AC3E}">
        <p14:creationId xmlns:p14="http://schemas.microsoft.com/office/powerpoint/2010/main" val="35123339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063B70E1-D493-42CF-8B72-84A989BF840E}" type="datetimeFigureOut">
              <a:rPr lang="es-ES" smtClean="0"/>
              <a:t>20/01/2020</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B88B5F9-541F-45E5-A50B-CC43DAAA88DB}" type="slidenum">
              <a:rPr lang="es-ES" smtClean="0"/>
              <a:t>‹Nº›</a:t>
            </a:fld>
            <a:endParaRPr lang="es-ES"/>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461917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063B70E1-D493-42CF-8B72-84A989BF840E}" type="datetimeFigureOut">
              <a:rPr lang="es-ES" smtClean="0"/>
              <a:t>20/01/2020</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1B88B5F9-541F-45E5-A50B-CC43DAAA88DB}" type="slidenum">
              <a:rPr lang="es-ES" smtClean="0"/>
              <a:t>‹Nº›</a:t>
            </a:fld>
            <a:endParaRPr lang="es-ES"/>
          </a:p>
        </p:txBody>
      </p:sp>
    </p:spTree>
    <p:extLst>
      <p:ext uri="{BB962C8B-B14F-4D97-AF65-F5344CB8AC3E}">
        <p14:creationId xmlns:p14="http://schemas.microsoft.com/office/powerpoint/2010/main" val="14302709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063B70E1-D493-42CF-8B72-84A989BF840E}" type="datetimeFigureOut">
              <a:rPr lang="es-ES" smtClean="0"/>
              <a:t>20/01/2020</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1B88B5F9-541F-45E5-A50B-CC43DAAA88DB}" type="slidenum">
              <a:rPr lang="es-ES" smtClean="0"/>
              <a:t>‹Nº›</a:t>
            </a:fld>
            <a:endParaRPr lang="es-ES"/>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735240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063B70E1-D493-42CF-8B72-84A989BF840E}" type="datetimeFigureOut">
              <a:rPr lang="es-ES" smtClean="0"/>
              <a:t>20/01/2020</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1B88B5F9-541F-45E5-A50B-CC43DAAA88DB}" type="slidenum">
              <a:rPr lang="es-ES" smtClean="0"/>
              <a:t>‹Nº›</a:t>
            </a:fld>
            <a:endParaRPr lang="es-E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707573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3B70E1-D493-42CF-8B72-84A989BF840E}" type="datetimeFigureOut">
              <a:rPr lang="es-ES" smtClean="0"/>
              <a:t>20/01/2020</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1B88B5F9-541F-45E5-A50B-CC43DAAA88DB}" type="slidenum">
              <a:rPr lang="es-ES" smtClean="0"/>
              <a:t>‹Nº›</a:t>
            </a:fld>
            <a:endParaRPr lang="es-ES"/>
          </a:p>
        </p:txBody>
      </p:sp>
    </p:spTree>
    <p:extLst>
      <p:ext uri="{BB962C8B-B14F-4D97-AF65-F5344CB8AC3E}">
        <p14:creationId xmlns:p14="http://schemas.microsoft.com/office/powerpoint/2010/main" val="31682392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063B70E1-D493-42CF-8B72-84A989BF840E}" type="datetimeFigureOut">
              <a:rPr lang="es-ES" smtClean="0"/>
              <a:t>20/01/2020</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1B88B5F9-541F-45E5-A50B-CC43DAAA88DB}" type="slidenum">
              <a:rPr lang="es-ES" smtClean="0"/>
              <a:t>‹Nº›</a:t>
            </a:fld>
            <a:endParaRPr lang="es-ES"/>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39708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s-ES" smtClean="0"/>
              <a:t>Haga clic para modificar el estilo de título del patrón</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063B70E1-D493-42CF-8B72-84A989BF840E}" type="datetimeFigureOut">
              <a:rPr lang="es-ES" smtClean="0"/>
              <a:t>20/01/2020</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1B88B5F9-541F-45E5-A50B-CC43DAAA88DB}" type="slidenum">
              <a:rPr lang="es-ES" smtClean="0"/>
              <a:t>‹Nº›</a:t>
            </a:fld>
            <a:endParaRPr lang="es-ES"/>
          </a:p>
        </p:txBody>
      </p:sp>
    </p:spTree>
    <p:extLst>
      <p:ext uri="{BB962C8B-B14F-4D97-AF65-F5344CB8AC3E}">
        <p14:creationId xmlns:p14="http://schemas.microsoft.com/office/powerpoint/2010/main" val="10341766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063B70E1-D493-42CF-8B72-84A989BF840E}" type="datetimeFigureOut">
              <a:rPr lang="es-ES" smtClean="0"/>
              <a:t>20/01/2020</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1B88B5F9-541F-45E5-A50B-CC43DAAA88DB}" type="slidenum">
              <a:rPr lang="es-ES" smtClean="0"/>
              <a:t>‹Nº›</a:t>
            </a:fld>
            <a:endParaRPr lang="es-ES"/>
          </a:p>
        </p:txBody>
      </p:sp>
    </p:spTree>
    <p:extLst>
      <p:ext uri="{BB962C8B-B14F-4D97-AF65-F5344CB8AC3E}">
        <p14:creationId xmlns:p14="http://schemas.microsoft.com/office/powerpoint/2010/main" val="7871389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063B70E1-D493-42CF-8B72-84A989BF840E}" type="datetimeFigureOut">
              <a:rPr lang="es-ES" smtClean="0"/>
              <a:t>20/01/2020</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B88B5F9-541F-45E5-A50B-CC43DAAA88DB}" type="slidenum">
              <a:rPr lang="es-ES" smtClean="0"/>
              <a:t>‹Nº›</a:t>
            </a:fld>
            <a:endParaRPr lang="es-ES"/>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80506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s-ES" smtClean="0"/>
              <a:t>Haga clic para modificar el estilo de título del patrón</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Haga clic para modificar el estilo de texto del patrón</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063B70E1-D493-42CF-8B72-84A989BF840E}" type="datetimeFigureOut">
              <a:rPr lang="es-ES" smtClean="0"/>
              <a:t>20/01/2020</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B88B5F9-541F-45E5-A50B-CC43DAAA88DB}" type="slidenum">
              <a:rPr lang="es-ES" smtClean="0"/>
              <a:t>‹Nº›</a:t>
            </a:fld>
            <a:endParaRPr lang="es-E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472337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063B70E1-D493-42CF-8B72-84A989BF840E}" type="datetimeFigureOut">
              <a:rPr lang="es-ES" smtClean="0"/>
              <a:t>20/01/2020</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B88B5F9-541F-45E5-A50B-CC43DAAA88DB}" type="slidenum">
              <a:rPr lang="es-ES" smtClean="0"/>
              <a:t>‹Nº›</a:t>
            </a:fld>
            <a:endParaRPr lang="es-ES"/>
          </a:p>
        </p:txBody>
      </p:sp>
    </p:spTree>
    <p:extLst>
      <p:ext uri="{BB962C8B-B14F-4D97-AF65-F5344CB8AC3E}">
        <p14:creationId xmlns:p14="http://schemas.microsoft.com/office/powerpoint/2010/main" val="19919250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s-ES" smtClean="0"/>
              <a:t>Haga clic para modificar el estilo de título del patrón</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063B70E1-D493-42CF-8B72-84A989BF840E}" type="datetimeFigureOut">
              <a:rPr lang="es-ES" smtClean="0"/>
              <a:t>20/01/2020</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B88B5F9-541F-45E5-A50B-CC43DAAA88DB}" type="slidenum">
              <a:rPr lang="es-ES" smtClean="0"/>
              <a:t>‹Nº›</a:t>
            </a:fld>
            <a:endParaRPr lang="es-E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409810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s-ES" smtClean="0"/>
              <a:t>Haga clic para modificar el estilo de título del patrón</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063B70E1-D493-42CF-8B72-84A989BF840E}" type="datetimeFigureOut">
              <a:rPr lang="es-ES" smtClean="0"/>
              <a:t>20/01/2020</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B88B5F9-541F-45E5-A50B-CC43DAAA88DB}" type="slidenum">
              <a:rPr lang="es-ES" smtClean="0"/>
              <a:t>‹Nº›</a:t>
            </a:fld>
            <a:endParaRPr lang="es-ES"/>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534600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063B70E1-D493-42CF-8B72-84A989BF840E}" type="datetimeFigureOut">
              <a:rPr lang="es-ES" smtClean="0"/>
              <a:t>20/01/2020</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B88B5F9-541F-45E5-A50B-CC43DAAA88DB}" type="slidenum">
              <a:rPr lang="es-ES" smtClean="0"/>
              <a:t>‹Nº›</a:t>
            </a:fld>
            <a:endParaRPr lang="es-E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202843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063B70E1-D493-42CF-8B72-84A989BF840E}" type="datetimeFigureOut">
              <a:rPr lang="es-ES" smtClean="0"/>
              <a:t>20/01/2020</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B88B5F9-541F-45E5-A50B-CC43DAAA88DB}" type="slidenum">
              <a:rPr lang="es-ES" smtClean="0"/>
              <a:t>‹Nº›</a:t>
            </a:fld>
            <a:endParaRPr lang="es-ES"/>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617369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63B70E1-D493-42CF-8B72-84A989BF840E}" type="datetimeFigureOut">
              <a:rPr lang="es-ES" smtClean="0"/>
              <a:t>20/01/2020</a:t>
            </a:fld>
            <a:endParaRPr lang="es-E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s-E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B88B5F9-541F-45E5-A50B-CC43DAAA88DB}" type="slidenum">
              <a:rPr lang="es-ES" smtClean="0"/>
              <a:t>‹Nº›</a:t>
            </a:fld>
            <a:endParaRPr lang="es-ES"/>
          </a:p>
        </p:txBody>
      </p:sp>
    </p:spTree>
    <p:extLst>
      <p:ext uri="{BB962C8B-B14F-4D97-AF65-F5344CB8AC3E}">
        <p14:creationId xmlns:p14="http://schemas.microsoft.com/office/powerpoint/2010/main" val="2109070324"/>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 id="2147483724" r:id="rId13"/>
    <p:sldLayoutId id="2147483725" r:id="rId14"/>
    <p:sldLayoutId id="2147483726" r:id="rId15"/>
    <p:sldLayoutId id="2147483727" r:id="rId16"/>
    <p:sldLayoutId id="2147483728"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499061" y="1433871"/>
            <a:ext cx="8915399" cy="2262781"/>
          </a:xfrm>
        </p:spPr>
        <p:txBody>
          <a:bodyPr>
            <a:normAutofit/>
          </a:bodyPr>
          <a:lstStyle/>
          <a:p>
            <a:pPr algn="ctr"/>
            <a:r>
              <a:rPr lang="es-ES" sz="11500" b="1" dirty="0" smtClean="0">
                <a:effectLst>
                  <a:outerShdw blurRad="38100" dist="38100" dir="2700000" algn="tl">
                    <a:srgbClr val="000000">
                      <a:alpha val="43137"/>
                    </a:srgbClr>
                  </a:outerShdw>
                </a:effectLst>
              </a:rPr>
              <a:t>SIE</a:t>
            </a:r>
            <a:endParaRPr lang="es-ES" sz="11500" b="1" dirty="0">
              <a:effectLst>
                <a:outerShdw blurRad="38100" dist="38100" dir="2700000" algn="tl">
                  <a:srgbClr val="000000">
                    <a:alpha val="43137"/>
                  </a:srgbClr>
                </a:outerShdw>
              </a:effectLst>
            </a:endParaRPr>
          </a:p>
        </p:txBody>
      </p:sp>
      <p:sp>
        <p:nvSpPr>
          <p:cNvPr id="3" name="Subtítulo 2"/>
          <p:cNvSpPr>
            <a:spLocks noGrp="1"/>
          </p:cNvSpPr>
          <p:nvPr>
            <p:ph type="subTitle" idx="1"/>
          </p:nvPr>
        </p:nvSpPr>
        <p:spPr>
          <a:xfrm>
            <a:off x="1717010" y="4016198"/>
            <a:ext cx="8915399" cy="1126283"/>
          </a:xfrm>
        </p:spPr>
        <p:txBody>
          <a:bodyPr>
            <a:noAutofit/>
          </a:bodyPr>
          <a:lstStyle/>
          <a:p>
            <a:pPr algn="ctr"/>
            <a:r>
              <a:rPr lang="es-ES" sz="3600" b="1" dirty="0" smtClean="0">
                <a:effectLst>
                  <a:outerShdw blurRad="38100" dist="38100" dir="2700000" algn="tl">
                    <a:srgbClr val="000000">
                      <a:alpha val="43137"/>
                    </a:srgbClr>
                  </a:outerShdw>
                </a:effectLst>
              </a:rPr>
              <a:t>SISTEMA INSTITUCIONAL DE EVALUACIÓN</a:t>
            </a:r>
            <a:endParaRPr lang="es-ES" sz="36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3083796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295402" y="521757"/>
            <a:ext cx="9601196" cy="1303867"/>
          </a:xfrm>
        </p:spPr>
        <p:txBody>
          <a:bodyPr>
            <a:normAutofit/>
          </a:bodyPr>
          <a:lstStyle/>
          <a:p>
            <a:pPr algn="ctr"/>
            <a:r>
              <a:rPr lang="es-ES" sz="6600" b="1" dirty="0" smtClean="0">
                <a:effectLst>
                  <a:outerShdw blurRad="38100" dist="38100" dir="2700000" algn="tl">
                    <a:srgbClr val="000000">
                      <a:alpha val="43137"/>
                    </a:srgbClr>
                  </a:outerShdw>
                </a:effectLst>
              </a:rPr>
              <a:t>DEFINICIÓN</a:t>
            </a:r>
            <a:endParaRPr lang="es-ES" sz="6600" b="1" dirty="0">
              <a:effectLst>
                <a:outerShdw blurRad="38100" dist="38100" dir="2700000" algn="tl">
                  <a:srgbClr val="000000">
                    <a:alpha val="43137"/>
                  </a:srgbClr>
                </a:outerShdw>
              </a:effectLst>
            </a:endParaRPr>
          </a:p>
        </p:txBody>
      </p:sp>
      <p:sp>
        <p:nvSpPr>
          <p:cNvPr id="3" name="Marcador de contenido 2"/>
          <p:cNvSpPr>
            <a:spLocks noGrp="1"/>
          </p:cNvSpPr>
          <p:nvPr>
            <p:ph idx="1"/>
          </p:nvPr>
        </p:nvSpPr>
        <p:spPr>
          <a:xfrm>
            <a:off x="838200" y="1825624"/>
            <a:ext cx="10515600" cy="4755057"/>
          </a:xfrm>
        </p:spPr>
        <p:txBody>
          <a:bodyPr>
            <a:noAutofit/>
          </a:bodyPr>
          <a:lstStyle/>
          <a:p>
            <a:pPr algn="just"/>
            <a:r>
              <a:rPr lang="es-ES" sz="3200" dirty="0" smtClean="0"/>
              <a:t>El Sistema Institucional de Evaluación y Promoción de Estudiantes es un medio que se debe aplicar a los niveles de educación básica primaria, básica secundaria y media técnica de la Institución Educativa Presbítero Daniel Jordán.</a:t>
            </a:r>
          </a:p>
          <a:p>
            <a:pPr algn="just"/>
            <a:r>
              <a:rPr lang="es-ES" sz="3200" dirty="0" smtClean="0"/>
              <a:t>Es responsabilidad del Consejo Directivo y Consejo Académico de la Institución, dar estricto cumplimiento del presente reglamento, por parte de docentes y estudiantes.</a:t>
            </a:r>
            <a:endParaRPr lang="es-ES" sz="3200" dirty="0"/>
          </a:p>
        </p:txBody>
      </p:sp>
    </p:spTree>
    <p:extLst>
      <p:ext uri="{BB962C8B-B14F-4D97-AF65-F5344CB8AC3E}">
        <p14:creationId xmlns:p14="http://schemas.microsoft.com/office/powerpoint/2010/main" val="28463851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002990" y="712600"/>
            <a:ext cx="8911687" cy="1280890"/>
          </a:xfrm>
        </p:spPr>
        <p:txBody>
          <a:bodyPr/>
          <a:lstStyle/>
          <a:p>
            <a:r>
              <a:rPr lang="es-ES" dirty="0" smtClean="0"/>
              <a:t>TIPOS DE EVALUACIÓN</a:t>
            </a:r>
            <a:endParaRPr lang="es-ES" dirty="0"/>
          </a:p>
        </p:txBody>
      </p:sp>
      <p:sp>
        <p:nvSpPr>
          <p:cNvPr id="3" name="Marcador de contenido 2"/>
          <p:cNvSpPr>
            <a:spLocks noGrp="1"/>
          </p:cNvSpPr>
          <p:nvPr>
            <p:ph idx="1"/>
          </p:nvPr>
        </p:nvSpPr>
        <p:spPr>
          <a:xfrm>
            <a:off x="1483084" y="2723535"/>
            <a:ext cx="8915400" cy="3777622"/>
          </a:xfrm>
        </p:spPr>
        <p:txBody>
          <a:bodyPr>
            <a:normAutofit/>
          </a:bodyPr>
          <a:lstStyle/>
          <a:p>
            <a:pPr algn="just"/>
            <a:r>
              <a:rPr lang="es-ES" sz="3200" dirty="0" smtClean="0"/>
              <a:t>Se utilizan (3) tres tipos de evaluación: diagnóstica, formativa y </a:t>
            </a:r>
            <a:r>
              <a:rPr lang="es-ES" sz="3200" dirty="0" err="1" smtClean="0"/>
              <a:t>sumativa</a:t>
            </a:r>
            <a:r>
              <a:rPr lang="es-ES" sz="3200" dirty="0" smtClean="0"/>
              <a:t> o acumulativa.</a:t>
            </a:r>
            <a:endParaRPr lang="es-ES" sz="3200" dirty="0"/>
          </a:p>
        </p:txBody>
      </p:sp>
    </p:spTree>
    <p:extLst>
      <p:ext uri="{BB962C8B-B14F-4D97-AF65-F5344CB8AC3E}">
        <p14:creationId xmlns:p14="http://schemas.microsoft.com/office/powerpoint/2010/main" val="14355326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783456" y="639100"/>
            <a:ext cx="8911687" cy="1280890"/>
          </a:xfrm>
        </p:spPr>
        <p:txBody>
          <a:bodyPr>
            <a:normAutofit/>
          </a:bodyPr>
          <a:lstStyle/>
          <a:p>
            <a:pPr algn="ctr"/>
            <a:r>
              <a:rPr lang="es-ES" sz="4400" b="1" dirty="0" smtClean="0">
                <a:effectLst>
                  <a:outerShdw blurRad="38100" dist="38100" dir="2700000" algn="tl">
                    <a:srgbClr val="000000">
                      <a:alpha val="43137"/>
                    </a:srgbClr>
                  </a:outerShdw>
                </a:effectLst>
              </a:rPr>
              <a:t>CRITERIOS DE EVALUACIÓN</a:t>
            </a:r>
            <a:endParaRPr lang="es-ES" sz="4400" b="1" dirty="0">
              <a:effectLst>
                <a:outerShdw blurRad="38100" dist="38100" dir="2700000" algn="tl">
                  <a:srgbClr val="000000">
                    <a:alpha val="43137"/>
                  </a:srgbClr>
                </a:outerShdw>
              </a:effectLst>
            </a:endParaRPr>
          </a:p>
        </p:txBody>
      </p:sp>
      <p:sp>
        <p:nvSpPr>
          <p:cNvPr id="3" name="Marcador de contenido 2"/>
          <p:cNvSpPr>
            <a:spLocks noGrp="1"/>
          </p:cNvSpPr>
          <p:nvPr>
            <p:ph idx="1"/>
          </p:nvPr>
        </p:nvSpPr>
        <p:spPr>
          <a:xfrm>
            <a:off x="1647008" y="2444282"/>
            <a:ext cx="8915400" cy="3777622"/>
          </a:xfrm>
        </p:spPr>
        <p:txBody>
          <a:bodyPr>
            <a:normAutofit/>
          </a:bodyPr>
          <a:lstStyle/>
          <a:p>
            <a:pPr algn="just"/>
            <a:r>
              <a:rPr lang="es-ES" sz="2800" dirty="0" smtClean="0"/>
              <a:t>Los valores porcentuales de los tres periodos académicos son los siguientes: Primer trimestre 13 semanas 33%, Segundo trimestre 13 semanas 34% y Tercer trimestre 14 semanas 33%</a:t>
            </a:r>
            <a:endParaRPr lang="es-ES" sz="2800" dirty="0"/>
          </a:p>
        </p:txBody>
      </p:sp>
    </p:spTree>
    <p:extLst>
      <p:ext uri="{BB962C8B-B14F-4D97-AF65-F5344CB8AC3E}">
        <p14:creationId xmlns:p14="http://schemas.microsoft.com/office/powerpoint/2010/main" val="17614742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rotWithShape="1">
          <a:blip r:embed="rId2"/>
          <a:srcRect l="16547" t="30789" r="14908" b="11424"/>
          <a:stretch/>
        </p:blipFill>
        <p:spPr>
          <a:xfrm>
            <a:off x="634181" y="501444"/>
            <a:ext cx="11046542" cy="5666983"/>
          </a:xfrm>
          <a:prstGeom prst="rect">
            <a:avLst/>
          </a:prstGeom>
        </p:spPr>
      </p:pic>
    </p:spTree>
    <p:extLst>
      <p:ext uri="{BB962C8B-B14F-4D97-AF65-F5344CB8AC3E}">
        <p14:creationId xmlns:p14="http://schemas.microsoft.com/office/powerpoint/2010/main" val="19015681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050480" y="712758"/>
            <a:ext cx="10515600" cy="5832189"/>
          </a:xfrm>
        </p:spPr>
        <p:txBody>
          <a:bodyPr>
            <a:noAutofit/>
          </a:bodyPr>
          <a:lstStyle/>
          <a:p>
            <a:pPr algn="just"/>
            <a:r>
              <a:rPr lang="es-ES" sz="2400" dirty="0" smtClean="0"/>
              <a:t>Artículo 12. El docente de cada área deberá reportar la inasistencia de los estudiantes al finalizar cada período académico.</a:t>
            </a:r>
          </a:p>
          <a:p>
            <a:pPr algn="just"/>
            <a:r>
              <a:rPr lang="es-ES" sz="2400" dirty="0" smtClean="0"/>
              <a:t>Artículo 13. Para el desarrollo y cumplimiento de los procesos metodológicos de la evaluación:</a:t>
            </a:r>
          </a:p>
          <a:p>
            <a:pPr lvl="1" algn="just"/>
            <a:r>
              <a:rPr lang="es-ES" dirty="0" smtClean="0"/>
              <a:t>Se harán por periodo académico, un mínimo de cuatro (4) valoraciones</a:t>
            </a:r>
          </a:p>
          <a:p>
            <a:pPr lvl="1" algn="just"/>
            <a:r>
              <a:rPr lang="es-ES" dirty="0" smtClean="0"/>
              <a:t>Durante la primera y segunda semana del I trimestre se realizará la evaluación diagnóstico.</a:t>
            </a:r>
          </a:p>
          <a:p>
            <a:pPr lvl="1" algn="just"/>
            <a:r>
              <a:rPr lang="es-ES" dirty="0" smtClean="0"/>
              <a:t>Durante las dos últimas semanas de los tres primeros trimestres del año y durante la novena y décima la semana del tercer trimestre escolar se hará con los estudiantes la trimestral</a:t>
            </a:r>
          </a:p>
          <a:p>
            <a:pPr marL="0" indent="0" algn="just">
              <a:buNone/>
            </a:pPr>
            <a:endParaRPr lang="es-ES" sz="2400" dirty="0" smtClean="0"/>
          </a:p>
          <a:p>
            <a:pPr algn="just"/>
            <a:r>
              <a:rPr lang="es-ES" sz="2400" b="1" dirty="0" smtClean="0"/>
              <a:t>Parágrafo:</a:t>
            </a:r>
            <a:r>
              <a:rPr lang="es-ES" sz="2400" dirty="0" smtClean="0"/>
              <a:t> Si el estudiante falta con justa causa a la prueba trimestral, está debe ser aplicada en el día inmediatamente siguiente. En caso de ser el último día de aplicación de evaluaciones, este debe acogerse al proceso der recuperación de ser necesario.</a:t>
            </a:r>
            <a:endParaRPr lang="es-ES" sz="2400" dirty="0"/>
          </a:p>
        </p:txBody>
      </p:sp>
    </p:spTree>
    <p:extLst>
      <p:ext uri="{BB962C8B-B14F-4D97-AF65-F5344CB8AC3E}">
        <p14:creationId xmlns:p14="http://schemas.microsoft.com/office/powerpoint/2010/main" val="25975773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295402" y="1114867"/>
            <a:ext cx="9601196" cy="1303867"/>
          </a:xfrm>
        </p:spPr>
        <p:txBody>
          <a:bodyPr>
            <a:normAutofit fontScale="90000"/>
          </a:bodyPr>
          <a:lstStyle/>
          <a:p>
            <a:r>
              <a:rPr lang="es-ES" b="1" dirty="0">
                <a:effectLst>
                  <a:outerShdw blurRad="38100" dist="38100" dir="2700000" algn="tl">
                    <a:srgbClr val="000000">
                      <a:alpha val="43137"/>
                    </a:srgbClr>
                  </a:outerShdw>
                </a:effectLst>
              </a:rPr>
              <a:t>CAPÍTULO 3: ESCALA DE VALORACIÓN INSTITUCIONAL Y SU EQUIVALENCIA CON LA ESCALA</a:t>
            </a:r>
            <a:br>
              <a:rPr lang="es-ES" b="1" dirty="0">
                <a:effectLst>
                  <a:outerShdw blurRad="38100" dist="38100" dir="2700000" algn="tl">
                    <a:srgbClr val="000000">
                      <a:alpha val="43137"/>
                    </a:srgbClr>
                  </a:outerShdw>
                </a:effectLst>
              </a:rPr>
            </a:br>
            <a:endParaRPr lang="es-ES" b="1" dirty="0">
              <a:effectLst>
                <a:outerShdw blurRad="38100" dist="38100" dir="2700000" algn="tl">
                  <a:srgbClr val="000000">
                    <a:alpha val="43137"/>
                  </a:srgbClr>
                </a:outerShdw>
              </a:effectLst>
            </a:endParaRPr>
          </a:p>
        </p:txBody>
      </p:sp>
      <p:sp>
        <p:nvSpPr>
          <p:cNvPr id="3" name="Marcador de contenido 2"/>
          <p:cNvSpPr>
            <a:spLocks noGrp="1"/>
          </p:cNvSpPr>
          <p:nvPr>
            <p:ph idx="1"/>
          </p:nvPr>
        </p:nvSpPr>
        <p:spPr>
          <a:xfrm>
            <a:off x="1479940" y="2193561"/>
            <a:ext cx="8915400" cy="3777622"/>
          </a:xfrm>
        </p:spPr>
        <p:txBody>
          <a:bodyPr>
            <a:noAutofit/>
          </a:bodyPr>
          <a:lstStyle/>
          <a:p>
            <a:pPr marL="0" indent="0" algn="just">
              <a:buNone/>
            </a:pPr>
            <a:endParaRPr lang="es-ES" sz="2000" dirty="0"/>
          </a:p>
          <a:p>
            <a:pPr algn="just"/>
            <a:r>
              <a:rPr lang="es-ES" sz="2000" dirty="0"/>
              <a:t>Artículo 15. La institución aplica la siguiente escala de valoración institucional para los estudiantes </a:t>
            </a:r>
            <a:r>
              <a:rPr lang="es-ES" sz="2000" dirty="0" smtClean="0"/>
              <a:t>de Básica </a:t>
            </a:r>
            <a:r>
              <a:rPr lang="es-ES" sz="2000" dirty="0"/>
              <a:t>Primaria, Básica Secundaria y Media Técnica en las áreas que no correspondan a las </a:t>
            </a:r>
            <a:r>
              <a:rPr lang="es-ES" sz="2000" dirty="0" smtClean="0"/>
              <a:t>modalidades establecidas </a:t>
            </a:r>
            <a:r>
              <a:rPr lang="es-ES" sz="2000" dirty="0"/>
              <a:t>con el SENA–MEN equivalente con la escala nacional:</a:t>
            </a:r>
          </a:p>
          <a:p>
            <a:pPr algn="just"/>
            <a:r>
              <a:rPr lang="es-ES" sz="2000" dirty="0"/>
              <a:t>De 1.0 a 2.9 Desempeño Bajo</a:t>
            </a:r>
          </a:p>
          <a:p>
            <a:pPr algn="just"/>
            <a:r>
              <a:rPr lang="es-ES" sz="2000" dirty="0"/>
              <a:t>De 3.0 a 3.9 Desempeño Básico</a:t>
            </a:r>
          </a:p>
          <a:p>
            <a:pPr algn="just"/>
            <a:r>
              <a:rPr lang="es-ES" sz="2000" dirty="0"/>
              <a:t>De 4.0 a 4.6 Desempeño Alto</a:t>
            </a:r>
          </a:p>
          <a:p>
            <a:pPr algn="just"/>
            <a:r>
              <a:rPr lang="es-ES" sz="2000" dirty="0"/>
              <a:t>De 4.7 a 5.0 Desempeño </a:t>
            </a:r>
            <a:r>
              <a:rPr lang="es-ES" sz="2000" dirty="0" smtClean="0"/>
              <a:t>Superior</a:t>
            </a:r>
            <a:endParaRPr lang="es-ES" sz="2000" dirty="0"/>
          </a:p>
        </p:txBody>
      </p:sp>
    </p:spTree>
    <p:extLst>
      <p:ext uri="{BB962C8B-B14F-4D97-AF65-F5344CB8AC3E}">
        <p14:creationId xmlns:p14="http://schemas.microsoft.com/office/powerpoint/2010/main" val="37169468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752664" y="468968"/>
            <a:ext cx="8915400" cy="3777622"/>
          </a:xfrm>
        </p:spPr>
        <p:txBody>
          <a:bodyPr>
            <a:noAutofit/>
          </a:bodyPr>
          <a:lstStyle/>
          <a:p>
            <a:pPr algn="just"/>
            <a:r>
              <a:rPr lang="es-ES" sz="2000" dirty="0"/>
              <a:t>Parágrafo 1. Para las áreas correspondientes a las modalidades </a:t>
            </a:r>
            <a:r>
              <a:rPr lang="es-ES" sz="2000" dirty="0" smtClean="0"/>
              <a:t>establecidas, </a:t>
            </a:r>
            <a:r>
              <a:rPr lang="es-ES" sz="2000" dirty="0"/>
              <a:t>se tiene la siguiente escala para aprobar el control de calidad.</a:t>
            </a:r>
          </a:p>
          <a:p>
            <a:pPr lvl="1" algn="just"/>
            <a:r>
              <a:rPr lang="es-ES" sz="1800" dirty="0"/>
              <a:t>APROBADO: 3.5 o más equivalen al 75% o más del desempeño escolar.</a:t>
            </a:r>
          </a:p>
          <a:p>
            <a:pPr lvl="1" algn="just"/>
            <a:r>
              <a:rPr lang="es-ES" sz="1800" dirty="0"/>
              <a:t>DEFICIENTE: 3,4 o menos equivalen a menos del 75% del desempeño escolar.</a:t>
            </a:r>
          </a:p>
          <a:p>
            <a:pPr algn="just"/>
            <a:r>
              <a:rPr lang="es-ES" sz="2000" dirty="0"/>
              <a:t>Su equivalente con la escala nacional es:</a:t>
            </a:r>
          </a:p>
          <a:p>
            <a:pPr algn="just"/>
            <a:r>
              <a:rPr lang="es-ES" sz="2000" dirty="0"/>
              <a:t>De 1.0 a 3.4 Desempeño Bajo D – DEFICIENTE</a:t>
            </a:r>
          </a:p>
          <a:p>
            <a:pPr algn="just"/>
            <a:r>
              <a:rPr lang="es-ES" sz="2000" dirty="0"/>
              <a:t>De 3.5 a 3.9 Desempeño Básico A – APROBADO</a:t>
            </a:r>
          </a:p>
          <a:p>
            <a:pPr algn="just"/>
            <a:r>
              <a:rPr lang="es-ES" sz="2000" dirty="0"/>
              <a:t>De 4 a 4.6 Desempeño Alto A – APROBADO</a:t>
            </a:r>
          </a:p>
          <a:p>
            <a:pPr algn="just"/>
            <a:r>
              <a:rPr lang="es-ES" sz="2000" dirty="0"/>
              <a:t>De 4.7 a 5.0 Desempeño Superior A – </a:t>
            </a:r>
            <a:r>
              <a:rPr lang="es-ES" sz="2000" dirty="0" smtClean="0"/>
              <a:t>APROBADO</a:t>
            </a:r>
          </a:p>
          <a:p>
            <a:pPr marL="0" indent="0" algn="just">
              <a:buNone/>
            </a:pPr>
            <a:endParaRPr lang="es-ES" sz="2000" dirty="0"/>
          </a:p>
          <a:p>
            <a:pPr marL="0" indent="0" algn="just">
              <a:buNone/>
            </a:pPr>
            <a:r>
              <a:rPr lang="es-ES" sz="2000" dirty="0" smtClean="0"/>
              <a:t>Parágrafo </a:t>
            </a:r>
            <a:r>
              <a:rPr lang="es-ES" sz="2000" dirty="0"/>
              <a:t>2. Los estudiantes con discapacidad manejan la misma escala de valoración para la evaluación de su proceso formativo.</a:t>
            </a:r>
          </a:p>
          <a:p>
            <a:pPr marL="0" indent="0" algn="just">
              <a:buNone/>
            </a:pPr>
            <a:r>
              <a:rPr lang="es-ES" sz="2000" dirty="0"/>
              <a:t>Parágrafo 3: El proyecto Jugando y Creciendo con la familia Jordanista tendrá la misma escala de valoración de las demás áreas y asignaturas.</a:t>
            </a:r>
          </a:p>
          <a:p>
            <a:pPr algn="just"/>
            <a:endParaRPr lang="es-ES" sz="2000" dirty="0"/>
          </a:p>
        </p:txBody>
      </p:sp>
    </p:spTree>
    <p:extLst>
      <p:ext uri="{BB962C8B-B14F-4D97-AF65-F5344CB8AC3E}">
        <p14:creationId xmlns:p14="http://schemas.microsoft.com/office/powerpoint/2010/main" val="6954789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339647" y="421693"/>
            <a:ext cx="9601196" cy="1303867"/>
          </a:xfrm>
        </p:spPr>
        <p:txBody>
          <a:bodyPr/>
          <a:lstStyle/>
          <a:p>
            <a:r>
              <a:rPr lang="es-ES" b="1" dirty="0"/>
              <a:t>CRITERIOS DE PROMOCIÓN</a:t>
            </a:r>
          </a:p>
        </p:txBody>
      </p:sp>
      <p:sp>
        <p:nvSpPr>
          <p:cNvPr id="3" name="Marcador de contenido 2"/>
          <p:cNvSpPr>
            <a:spLocks noGrp="1"/>
          </p:cNvSpPr>
          <p:nvPr>
            <p:ph idx="1"/>
          </p:nvPr>
        </p:nvSpPr>
        <p:spPr>
          <a:xfrm>
            <a:off x="1450201" y="1592823"/>
            <a:ext cx="9021153" cy="4085305"/>
          </a:xfrm>
        </p:spPr>
        <p:txBody>
          <a:bodyPr>
            <a:noAutofit/>
          </a:bodyPr>
          <a:lstStyle/>
          <a:p>
            <a:pPr algn="ctr"/>
            <a:r>
              <a:rPr lang="es-ES" sz="2800" b="1" dirty="0">
                <a:effectLst>
                  <a:outerShdw blurRad="38100" dist="38100" dir="2700000" algn="tl">
                    <a:srgbClr val="000000">
                      <a:alpha val="43137"/>
                    </a:srgbClr>
                  </a:outerShdw>
                </a:effectLst>
              </a:rPr>
              <a:t>Artículo 16: El estudiante se promueve al grado superior cuando apruebe todas las áreas </a:t>
            </a:r>
            <a:r>
              <a:rPr lang="es-ES" sz="2800" b="1" dirty="0" smtClean="0">
                <a:effectLst>
                  <a:outerShdw blurRad="38100" dist="38100" dir="2700000" algn="tl">
                    <a:srgbClr val="000000">
                      <a:alpha val="43137"/>
                    </a:srgbClr>
                  </a:outerShdw>
                </a:effectLst>
              </a:rPr>
              <a:t>establecidas en </a:t>
            </a:r>
            <a:r>
              <a:rPr lang="es-ES" sz="2800" b="1" dirty="0">
                <a:effectLst>
                  <a:outerShdw blurRad="38100" dist="38100" dir="2700000" algn="tl">
                    <a:srgbClr val="000000">
                      <a:alpha val="43137"/>
                    </a:srgbClr>
                  </a:outerShdw>
                </a:effectLst>
              </a:rPr>
              <a:t>el plan de estudio de la institución educativa.</a:t>
            </a:r>
          </a:p>
          <a:p>
            <a:pPr algn="just"/>
            <a:r>
              <a:rPr lang="es-ES" sz="2000" dirty="0"/>
              <a:t>Parágrafo1: Los estudiantes que en la primera comisión de evaluación y promoción tengan la </a:t>
            </a:r>
            <a:r>
              <a:rPr lang="es-ES" sz="2000" dirty="0" smtClean="0"/>
              <a:t>evaluación final </a:t>
            </a:r>
            <a:r>
              <a:rPr lang="es-ES" sz="2000" dirty="0"/>
              <a:t>con desempeño bajo en tres o más áreas, y agotados los procesos de recuperación trimestral, </a:t>
            </a:r>
            <a:r>
              <a:rPr lang="es-ES" sz="2000" dirty="0" smtClean="0"/>
              <a:t>la comisión </a:t>
            </a:r>
            <a:r>
              <a:rPr lang="es-ES" sz="2000" dirty="0"/>
              <a:t>de evaluación y promoción oficializará la pérdida del año escolar.</a:t>
            </a:r>
          </a:p>
          <a:p>
            <a:pPr algn="just"/>
            <a:r>
              <a:rPr lang="es-ES" sz="2000" dirty="0"/>
              <a:t>Parágrafo 2: El estudiante que en la primera comisión de evaluación y promoción tenga con </a:t>
            </a:r>
            <a:r>
              <a:rPr lang="es-ES" sz="2000" dirty="0" smtClean="0"/>
              <a:t>desempeño bajo </a:t>
            </a:r>
            <a:r>
              <a:rPr lang="es-ES" sz="2000" dirty="0"/>
              <a:t>en una o dos áreas, deberá recuperar ambas para ser promovido, en las dos últimas semanas </a:t>
            </a:r>
            <a:r>
              <a:rPr lang="es-ES" sz="2000" dirty="0" smtClean="0"/>
              <a:t>del año </a:t>
            </a:r>
            <a:r>
              <a:rPr lang="es-ES" sz="2000" dirty="0"/>
              <a:t>escolar. Llegado el caso de no recuperar una o ninguna no será promovido, lo cual será </a:t>
            </a:r>
            <a:r>
              <a:rPr lang="es-ES" sz="2000" dirty="0" smtClean="0"/>
              <a:t>oficializado por </a:t>
            </a:r>
            <a:r>
              <a:rPr lang="es-ES" sz="2000" dirty="0"/>
              <a:t>la comisión de evaluación y promoción</a:t>
            </a:r>
            <a:r>
              <a:rPr lang="es-ES" sz="2000" dirty="0" smtClean="0"/>
              <a:t>.</a:t>
            </a:r>
            <a:endParaRPr lang="es-ES" sz="2000" dirty="0"/>
          </a:p>
        </p:txBody>
      </p:sp>
    </p:spTree>
    <p:extLst>
      <p:ext uri="{BB962C8B-B14F-4D97-AF65-F5344CB8AC3E}">
        <p14:creationId xmlns:p14="http://schemas.microsoft.com/office/powerpoint/2010/main" val="35653463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666109" y="852664"/>
            <a:ext cx="8915400" cy="3777622"/>
          </a:xfrm>
        </p:spPr>
        <p:txBody>
          <a:bodyPr>
            <a:noAutofit/>
          </a:bodyPr>
          <a:lstStyle/>
          <a:p>
            <a:pPr algn="just"/>
            <a:r>
              <a:rPr lang="es-ES" sz="2400" dirty="0"/>
              <a:t>Parágrafo 3: Se pierde el año escolar, cuando su inasistencia a las actividades institucionales es del 25%, o más, sin justificación válida por escrito: calamidad doméstica, incapacidad médica o citas médicas certificadas.</a:t>
            </a:r>
          </a:p>
          <a:p>
            <a:pPr algn="just"/>
            <a:r>
              <a:rPr lang="es-ES" sz="2400" dirty="0"/>
              <a:t>Parágrafo 4. Algunos casos especiales podrán ser analizados por la comisión de evaluación y promoción según el proceso llevado en el estudiante.</a:t>
            </a:r>
          </a:p>
          <a:p>
            <a:pPr algn="just"/>
            <a:r>
              <a:rPr lang="es-ES" sz="2400" dirty="0"/>
              <a:t>Parágrafo 5: Para los estudiaste con algún tipo de discapacidad diagnosticada se debe tener en cuenta para su promoción no solo el cumplimiento de la responsabilidad en el contexto educativo, sino con miras a plantear proyectos de vida, teniendo en cuenta el PIAR del mismo.</a:t>
            </a:r>
          </a:p>
          <a:p>
            <a:endParaRPr lang="es-ES" sz="2400" dirty="0"/>
          </a:p>
        </p:txBody>
      </p:sp>
    </p:spTree>
    <p:extLst>
      <p:ext uri="{BB962C8B-B14F-4D97-AF65-F5344CB8AC3E}">
        <p14:creationId xmlns:p14="http://schemas.microsoft.com/office/powerpoint/2010/main" val="9617524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contenido 3"/>
          <p:cNvSpPr>
            <a:spLocks noGrp="1"/>
          </p:cNvSpPr>
          <p:nvPr>
            <p:ph idx="1"/>
          </p:nvPr>
        </p:nvSpPr>
        <p:spPr>
          <a:xfrm>
            <a:off x="1542077" y="879988"/>
            <a:ext cx="8915400" cy="1384995"/>
          </a:xfrm>
          <a:prstGeom prst="rect">
            <a:avLst/>
          </a:prstGeom>
        </p:spPr>
        <p:txBody>
          <a:bodyPr wrap="square">
            <a:spAutoFit/>
          </a:bodyPr>
          <a:lstStyle/>
          <a:p>
            <a:pPr algn="just"/>
            <a:r>
              <a:rPr lang="es-ES" sz="2800" dirty="0"/>
              <a:t>Artículo 17: Los estudiantes de la Media Técnica deben haber aprobado con un mínimo del 75 % </a:t>
            </a:r>
            <a:r>
              <a:rPr lang="es-ES" sz="2800" dirty="0" smtClean="0"/>
              <a:t>todas las </a:t>
            </a:r>
            <a:r>
              <a:rPr lang="es-ES" sz="2800" dirty="0"/>
              <a:t>pruebas de calidad aplicadas por el SENA.</a:t>
            </a:r>
          </a:p>
        </p:txBody>
      </p:sp>
      <p:sp>
        <p:nvSpPr>
          <p:cNvPr id="5" name="Rectángulo 4"/>
          <p:cNvSpPr/>
          <p:nvPr/>
        </p:nvSpPr>
        <p:spPr>
          <a:xfrm>
            <a:off x="1889166" y="2434429"/>
            <a:ext cx="8694111" cy="523220"/>
          </a:xfrm>
          <a:prstGeom prst="rect">
            <a:avLst/>
          </a:prstGeom>
        </p:spPr>
        <p:txBody>
          <a:bodyPr wrap="none">
            <a:spAutoFit/>
          </a:bodyPr>
          <a:lstStyle/>
          <a:p>
            <a:r>
              <a:rPr lang="es-ES" sz="2800" b="1" dirty="0" smtClean="0">
                <a:effectLst>
                  <a:outerShdw blurRad="38100" dist="38100" dir="2700000" algn="tl">
                    <a:srgbClr val="000000">
                      <a:alpha val="43137"/>
                    </a:srgbClr>
                  </a:outerShdw>
                </a:effectLst>
              </a:rPr>
              <a:t>Articulo 18  PROMOCIÓN ANTICIPADA DE GRADO</a:t>
            </a:r>
            <a:endParaRPr lang="es-ES" sz="2800" b="1" dirty="0" smtClean="0">
              <a:effectLst>
                <a:outerShdw blurRad="38100" dist="38100" dir="2700000" algn="tl">
                  <a:srgbClr val="000000">
                    <a:alpha val="43137"/>
                  </a:srgbClr>
                </a:outerShdw>
              </a:effectLst>
            </a:endParaRPr>
          </a:p>
        </p:txBody>
      </p:sp>
      <p:sp>
        <p:nvSpPr>
          <p:cNvPr id="7" name="Rectángulo 6"/>
          <p:cNvSpPr/>
          <p:nvPr/>
        </p:nvSpPr>
        <p:spPr>
          <a:xfrm>
            <a:off x="1209369" y="2957649"/>
            <a:ext cx="9755556" cy="3046988"/>
          </a:xfrm>
          <a:prstGeom prst="rect">
            <a:avLst/>
          </a:prstGeom>
        </p:spPr>
        <p:txBody>
          <a:bodyPr wrap="square">
            <a:spAutoFit/>
          </a:bodyPr>
          <a:lstStyle/>
          <a:p>
            <a:pPr algn="just"/>
            <a:r>
              <a:rPr lang="es-ES" sz="2400" dirty="0" smtClean="0"/>
              <a:t>Parágrafo 1: Los estudiantes que se encuentren en </a:t>
            </a:r>
            <a:r>
              <a:rPr lang="es-ES" sz="2400" dirty="0" err="1" smtClean="0"/>
              <a:t>repitencia</a:t>
            </a:r>
            <a:r>
              <a:rPr lang="es-ES" sz="2400" dirty="0" smtClean="0"/>
              <a:t> del año escolar con máximo tres áreas podrán ser promovidos al grado siguiente siempre y cuando demuestren un desempeño alto o superior en las áreas, previo análisis de la convivencia escolar. Es requisito indispensable que el acudiente o padre de</a:t>
            </a:r>
          </a:p>
          <a:p>
            <a:pPr algn="just"/>
            <a:r>
              <a:rPr lang="es-ES" sz="2400" dirty="0" smtClean="0"/>
              <a:t>familia haga la petición por escrito al Consejo Académico.</a:t>
            </a:r>
          </a:p>
          <a:p>
            <a:pPr algn="just"/>
            <a:endParaRPr lang="es-ES" sz="2400" dirty="0" smtClean="0"/>
          </a:p>
          <a:p>
            <a:pPr algn="just"/>
            <a:r>
              <a:rPr lang="es-ES" sz="2400" dirty="0" smtClean="0"/>
              <a:t>Parágrafo2: La solicitud de promoción anticipada debe hacerse de forma escrita mediante formato definido por la institución, según el caso. Anexo 1 y Anexo 2</a:t>
            </a:r>
            <a:endParaRPr lang="es-ES" sz="2400" dirty="0"/>
          </a:p>
        </p:txBody>
      </p:sp>
    </p:spTree>
    <p:extLst>
      <p:ext uri="{BB962C8B-B14F-4D97-AF65-F5344CB8AC3E}">
        <p14:creationId xmlns:p14="http://schemas.microsoft.com/office/powerpoint/2010/main" val="11099006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Autofit/>
          </a:bodyPr>
          <a:lstStyle/>
          <a:p>
            <a:pPr algn="ctr"/>
            <a:r>
              <a:rPr lang="es-ES" sz="2400" b="1" dirty="0"/>
              <a:t>CAPÍTULO 5: CARACTERÍSTICAS REQUERIDAS PARA QUE LOS ESTUDIANTES OBTENGAN </a:t>
            </a:r>
            <a:r>
              <a:rPr lang="es-ES" sz="2400" b="1" dirty="0" smtClean="0"/>
              <a:t>LA</a:t>
            </a:r>
            <a:br>
              <a:rPr lang="es-ES" sz="2400" b="1" dirty="0" smtClean="0"/>
            </a:br>
            <a:r>
              <a:rPr lang="es-ES" sz="2400" b="1" dirty="0" smtClean="0"/>
              <a:t>VALORACIÓN </a:t>
            </a:r>
            <a:r>
              <a:rPr lang="es-ES" sz="2400" b="1" dirty="0"/>
              <a:t>CORRESPONDIENTE A CADA NIVEL DE DESEMPEÑO</a:t>
            </a:r>
          </a:p>
        </p:txBody>
      </p:sp>
      <p:sp>
        <p:nvSpPr>
          <p:cNvPr id="3" name="Marcador de contenido 2"/>
          <p:cNvSpPr>
            <a:spLocks noGrp="1"/>
          </p:cNvSpPr>
          <p:nvPr>
            <p:ph idx="1"/>
          </p:nvPr>
        </p:nvSpPr>
        <p:spPr>
          <a:xfrm>
            <a:off x="1638300" y="2853369"/>
            <a:ext cx="8915400" cy="3777622"/>
          </a:xfrm>
        </p:spPr>
        <p:txBody>
          <a:bodyPr/>
          <a:lstStyle/>
          <a:p>
            <a:pPr marL="0" indent="0" algn="just">
              <a:buNone/>
            </a:pPr>
            <a:r>
              <a:rPr lang="es-ES" dirty="0" smtClean="0"/>
              <a:t>Establecen los criterios de evaluación para los diferentes niveles de desempeño</a:t>
            </a:r>
            <a:endParaRPr lang="es-ES" dirty="0"/>
          </a:p>
          <a:p>
            <a:pPr algn="just"/>
            <a:r>
              <a:rPr lang="es-ES" dirty="0"/>
              <a:t>Parágrafo 1. Los estudiantes cuyo número de ausencias injustificadas supera el 25% de la </a:t>
            </a:r>
            <a:r>
              <a:rPr lang="es-ES" dirty="0" smtClean="0"/>
              <a:t>intensidad horaria </a:t>
            </a:r>
            <a:r>
              <a:rPr lang="es-ES" dirty="0"/>
              <a:t>de esa área o asignatura tendrá un desempeño bajo con una calificación de 1,0.</a:t>
            </a:r>
          </a:p>
        </p:txBody>
      </p:sp>
    </p:spTree>
    <p:extLst>
      <p:ext uri="{BB962C8B-B14F-4D97-AF65-F5344CB8AC3E}">
        <p14:creationId xmlns:p14="http://schemas.microsoft.com/office/powerpoint/2010/main" val="24474262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pPr algn="ctr"/>
            <a:r>
              <a:rPr lang="es-ES" b="1" dirty="0">
                <a:effectLst>
                  <a:outerShdw blurRad="38100" dist="38100" dir="2700000" algn="tl">
                    <a:srgbClr val="000000">
                      <a:alpha val="43137"/>
                    </a:srgbClr>
                  </a:outerShdw>
                </a:effectLst>
              </a:rPr>
              <a:t>ESTRATEGIAS DE VALORACIÓN INTEGRAL DE DESEMPEÑO</a:t>
            </a:r>
          </a:p>
        </p:txBody>
      </p:sp>
      <p:sp>
        <p:nvSpPr>
          <p:cNvPr id="3" name="Marcador de contenido 2"/>
          <p:cNvSpPr>
            <a:spLocks noGrp="1"/>
          </p:cNvSpPr>
          <p:nvPr>
            <p:ph idx="1"/>
          </p:nvPr>
        </p:nvSpPr>
        <p:spPr/>
        <p:txBody>
          <a:bodyPr>
            <a:normAutofit/>
          </a:bodyPr>
          <a:lstStyle/>
          <a:p>
            <a:pPr marL="0" indent="0" algn="just">
              <a:buNone/>
            </a:pPr>
            <a:r>
              <a:rPr lang="es-ES" sz="2800" dirty="0"/>
              <a:t>Artículo 24. Están fundamentadas en el proceso APRENDER PARA TODA LA VIDA, </a:t>
            </a:r>
            <a:r>
              <a:rPr lang="es-ES" sz="2800" dirty="0" smtClean="0"/>
              <a:t>sobre: </a:t>
            </a:r>
          </a:p>
          <a:p>
            <a:pPr algn="just"/>
            <a:r>
              <a:rPr lang="es-ES" sz="2800" dirty="0" smtClean="0"/>
              <a:t>Aprender </a:t>
            </a:r>
            <a:r>
              <a:rPr lang="es-ES" sz="2800" dirty="0"/>
              <a:t>a </a:t>
            </a:r>
            <a:r>
              <a:rPr lang="es-ES" sz="2800" dirty="0" smtClean="0"/>
              <a:t>Conocer</a:t>
            </a:r>
          </a:p>
          <a:p>
            <a:pPr algn="just"/>
            <a:r>
              <a:rPr lang="es-ES" sz="2800" dirty="0" smtClean="0"/>
              <a:t>Aprender </a:t>
            </a:r>
            <a:r>
              <a:rPr lang="es-ES" sz="2800" dirty="0"/>
              <a:t>a </a:t>
            </a:r>
            <a:r>
              <a:rPr lang="es-ES" sz="2800" dirty="0" smtClean="0"/>
              <a:t>Hacer</a:t>
            </a:r>
          </a:p>
          <a:p>
            <a:pPr algn="just"/>
            <a:r>
              <a:rPr lang="es-ES" sz="2800" dirty="0" smtClean="0"/>
              <a:t>Aprender </a:t>
            </a:r>
            <a:r>
              <a:rPr lang="es-ES" sz="2800" dirty="0"/>
              <a:t>a </a:t>
            </a:r>
            <a:r>
              <a:rPr lang="es-ES" sz="2800" dirty="0" smtClean="0"/>
              <a:t>Ser</a:t>
            </a:r>
          </a:p>
          <a:p>
            <a:pPr algn="just"/>
            <a:r>
              <a:rPr lang="es-ES" sz="2800" dirty="0" smtClean="0"/>
              <a:t>Prueba trimestral</a:t>
            </a:r>
            <a:endParaRPr lang="es-ES" sz="2800" dirty="0"/>
          </a:p>
        </p:txBody>
      </p:sp>
    </p:spTree>
    <p:extLst>
      <p:ext uri="{BB962C8B-B14F-4D97-AF65-F5344CB8AC3E}">
        <p14:creationId xmlns:p14="http://schemas.microsoft.com/office/powerpoint/2010/main" val="29601844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588396" y="458190"/>
            <a:ext cx="8911687" cy="1280890"/>
          </a:xfrm>
        </p:spPr>
        <p:txBody>
          <a:bodyPr>
            <a:noAutofit/>
          </a:bodyPr>
          <a:lstStyle/>
          <a:p>
            <a:pPr algn="ctr"/>
            <a:r>
              <a:rPr lang="es-ES" sz="2400" b="1" dirty="0">
                <a:effectLst>
                  <a:outerShdw blurRad="38100" dist="38100" dir="2700000" algn="tl">
                    <a:srgbClr val="000000">
                      <a:alpha val="43137"/>
                    </a:srgbClr>
                  </a:outerShdw>
                </a:effectLst>
              </a:rPr>
              <a:t>CAPÍTULO 7: ACCIONES DE SEGUIMIENTO PARA MEJORAR LOS DESEMPEÑOS DE LOS</a:t>
            </a:r>
            <a:br>
              <a:rPr lang="es-ES" sz="2400" b="1" dirty="0">
                <a:effectLst>
                  <a:outerShdw blurRad="38100" dist="38100" dir="2700000" algn="tl">
                    <a:srgbClr val="000000">
                      <a:alpha val="43137"/>
                    </a:srgbClr>
                  </a:outerShdw>
                </a:effectLst>
              </a:rPr>
            </a:br>
            <a:r>
              <a:rPr lang="es-ES" sz="2400" b="1" dirty="0">
                <a:effectLst>
                  <a:outerShdw blurRad="38100" dist="38100" dir="2700000" algn="tl">
                    <a:srgbClr val="000000">
                      <a:alpha val="43137"/>
                    </a:srgbClr>
                  </a:outerShdw>
                </a:effectLst>
              </a:rPr>
              <a:t>ESTUDIANTES DURANTE EL AÑO ESCOLAR</a:t>
            </a:r>
          </a:p>
        </p:txBody>
      </p:sp>
      <p:sp>
        <p:nvSpPr>
          <p:cNvPr id="3" name="Marcador de contenido 2"/>
          <p:cNvSpPr>
            <a:spLocks noGrp="1"/>
          </p:cNvSpPr>
          <p:nvPr>
            <p:ph idx="1"/>
          </p:nvPr>
        </p:nvSpPr>
        <p:spPr>
          <a:xfrm>
            <a:off x="1076632" y="1591596"/>
            <a:ext cx="10500083" cy="3777622"/>
          </a:xfrm>
        </p:spPr>
        <p:txBody>
          <a:bodyPr>
            <a:noAutofit/>
          </a:bodyPr>
          <a:lstStyle/>
          <a:p>
            <a:r>
              <a:rPr lang="es-ES" b="1" dirty="0"/>
              <a:t>Artículo 32: </a:t>
            </a:r>
            <a:r>
              <a:rPr lang="es-ES" dirty="0"/>
              <a:t>Las siguientes son las acciones de seguimiento para mejorar los desempeños de </a:t>
            </a:r>
            <a:r>
              <a:rPr lang="es-ES" dirty="0" smtClean="0"/>
              <a:t>los estudiantes</a:t>
            </a:r>
            <a:r>
              <a:rPr lang="es-ES" dirty="0"/>
              <a:t>:</a:t>
            </a:r>
          </a:p>
          <a:p>
            <a:r>
              <a:rPr lang="es-ES" dirty="0"/>
              <a:t> </a:t>
            </a:r>
            <a:r>
              <a:rPr lang="es-ES" dirty="0" smtClean="0"/>
              <a:t>Pruebas diagnósticas </a:t>
            </a:r>
          </a:p>
          <a:p>
            <a:r>
              <a:rPr lang="es-ES" dirty="0" smtClean="0"/>
              <a:t> Informar contenidos </a:t>
            </a:r>
            <a:r>
              <a:rPr lang="es-ES" dirty="0"/>
              <a:t>temáticos, los desempeños, los indicadores de </a:t>
            </a:r>
            <a:r>
              <a:rPr lang="es-ES" dirty="0" smtClean="0"/>
              <a:t>desempeño</a:t>
            </a:r>
            <a:endParaRPr lang="es-ES" dirty="0"/>
          </a:p>
          <a:p>
            <a:r>
              <a:rPr lang="es-ES" dirty="0"/>
              <a:t> </a:t>
            </a:r>
            <a:r>
              <a:rPr lang="es-ES" dirty="0" smtClean="0"/>
              <a:t>Estrategias </a:t>
            </a:r>
            <a:r>
              <a:rPr lang="es-ES" dirty="0"/>
              <a:t>de apoyo en horarios </a:t>
            </a:r>
            <a:r>
              <a:rPr lang="es-ES" dirty="0" smtClean="0"/>
              <a:t>especiales definidos </a:t>
            </a:r>
            <a:r>
              <a:rPr lang="es-ES" dirty="0"/>
              <a:t>por coordinación.</a:t>
            </a:r>
          </a:p>
          <a:p>
            <a:r>
              <a:rPr lang="es-ES" dirty="0" smtClean="0"/>
              <a:t> </a:t>
            </a:r>
            <a:r>
              <a:rPr lang="es-ES" dirty="0"/>
              <a:t>Llevar un registro de los avances y/o dificultades </a:t>
            </a:r>
            <a:endParaRPr lang="es-ES" dirty="0" smtClean="0"/>
          </a:p>
          <a:p>
            <a:pPr algn="just"/>
            <a:r>
              <a:rPr lang="es-ES" dirty="0" smtClean="0"/>
              <a:t> </a:t>
            </a:r>
            <a:r>
              <a:rPr lang="es-ES" dirty="0"/>
              <a:t>Hacer seguimiento a las estrategias de apoyo y registrarlos en la </a:t>
            </a:r>
            <a:r>
              <a:rPr lang="es-ES" dirty="0" smtClean="0"/>
              <a:t>planilla</a:t>
            </a:r>
            <a:endParaRPr lang="es-ES" dirty="0"/>
          </a:p>
          <a:p>
            <a:r>
              <a:rPr lang="es-ES" dirty="0"/>
              <a:t> En cada uno de los planes de área se anexarán los respectivos criterios de evaluación </a:t>
            </a:r>
            <a:endParaRPr lang="es-ES" dirty="0" smtClean="0"/>
          </a:p>
          <a:p>
            <a:r>
              <a:rPr lang="es-ES" dirty="0" smtClean="0"/>
              <a:t> </a:t>
            </a:r>
            <a:r>
              <a:rPr lang="es-ES" dirty="0"/>
              <a:t>Citación a los padres de familia para entregas de informes parciales</a:t>
            </a:r>
          </a:p>
        </p:txBody>
      </p:sp>
    </p:spTree>
    <p:extLst>
      <p:ext uri="{BB962C8B-B14F-4D97-AF65-F5344CB8AC3E}">
        <p14:creationId xmlns:p14="http://schemas.microsoft.com/office/powerpoint/2010/main" val="38087385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415844" y="735371"/>
            <a:ext cx="9428777" cy="4920622"/>
          </a:xfrm>
        </p:spPr>
        <p:txBody>
          <a:bodyPr>
            <a:noAutofit/>
          </a:bodyPr>
          <a:lstStyle/>
          <a:p>
            <a:r>
              <a:rPr lang="es-ES" sz="2000" dirty="0"/>
              <a:t>Artículo 33: Todo estudiante que finalizado el período académico y agotado el tiempo de </a:t>
            </a:r>
            <a:r>
              <a:rPr lang="es-ES" sz="2000" dirty="0" smtClean="0"/>
              <a:t>recuperación llegare </a:t>
            </a:r>
            <a:r>
              <a:rPr lang="es-ES" sz="2000" dirty="0"/>
              <a:t>a perder tres o más áreas POR PRIMERA VEZ, firmará un </a:t>
            </a:r>
            <a:r>
              <a:rPr lang="es-ES" sz="2000" b="1" dirty="0"/>
              <a:t>Acta de Compromiso Académico </a:t>
            </a:r>
            <a:r>
              <a:rPr lang="es-ES" sz="2000" b="1" dirty="0" smtClean="0"/>
              <a:t>en coordinación</a:t>
            </a:r>
            <a:r>
              <a:rPr lang="es-ES" sz="2000" b="1" dirty="0"/>
              <a:t>.</a:t>
            </a:r>
          </a:p>
          <a:p>
            <a:r>
              <a:rPr lang="es-ES" sz="2000" dirty="0"/>
              <a:t>Artículo 34: Todo estudiante que finalizado el período académico y agotado el tiempo de </a:t>
            </a:r>
            <a:r>
              <a:rPr lang="es-ES" sz="2000" dirty="0" smtClean="0"/>
              <a:t>recuperación llegare </a:t>
            </a:r>
            <a:r>
              <a:rPr lang="es-ES" sz="2000" dirty="0"/>
              <a:t>a perder al menos una o más áreas POR SEGUNDA VEZ firmará un </a:t>
            </a:r>
            <a:r>
              <a:rPr lang="es-ES" sz="2000" b="1" dirty="0"/>
              <a:t>Acta de Exigencia </a:t>
            </a:r>
            <a:r>
              <a:rPr lang="es-ES" sz="2000" b="1" dirty="0" smtClean="0"/>
              <a:t>Académica en </a:t>
            </a:r>
            <a:r>
              <a:rPr lang="es-ES" sz="2000" b="1" dirty="0"/>
              <a:t>coordinación.</a:t>
            </a:r>
          </a:p>
          <a:p>
            <a:pPr algn="just"/>
            <a:r>
              <a:rPr lang="es-ES" sz="2000" dirty="0"/>
              <a:t>Artículo 35: Todo estudiante que finalizado el período académico y agotado el tiempo de </a:t>
            </a:r>
            <a:r>
              <a:rPr lang="es-ES" sz="2000" dirty="0" smtClean="0"/>
              <a:t>recuperación llegare </a:t>
            </a:r>
            <a:r>
              <a:rPr lang="es-ES" sz="2000" dirty="0"/>
              <a:t>a perder al menos una o más áreas POR TERCERA VEZ firmará un </a:t>
            </a:r>
            <a:r>
              <a:rPr lang="es-ES" sz="2000" b="1" dirty="0"/>
              <a:t>Acta de Matrícula </a:t>
            </a:r>
            <a:r>
              <a:rPr lang="es-ES" sz="2000" b="1" dirty="0" smtClean="0"/>
              <a:t>Condicional Académica </a:t>
            </a:r>
            <a:r>
              <a:rPr lang="es-ES" sz="2000" b="1" dirty="0"/>
              <a:t>en coordinación.</a:t>
            </a:r>
          </a:p>
          <a:p>
            <a:pPr marL="0" indent="0">
              <a:buNone/>
            </a:pPr>
            <a:endParaRPr lang="es-ES" sz="2000" dirty="0" smtClean="0"/>
          </a:p>
          <a:p>
            <a:pPr marL="0" indent="0">
              <a:buNone/>
            </a:pPr>
            <a:r>
              <a:rPr lang="es-ES" sz="2000" dirty="0" smtClean="0"/>
              <a:t>Parágrafo </a:t>
            </a:r>
            <a:r>
              <a:rPr lang="es-ES" sz="2000" dirty="0"/>
              <a:t>1: La comisión de evaluación analizara los posibles casos en que el estudiante firme el Acta </a:t>
            </a:r>
            <a:r>
              <a:rPr lang="es-ES" sz="2000" dirty="0" smtClean="0"/>
              <a:t>de Matrícula </a:t>
            </a:r>
            <a:r>
              <a:rPr lang="es-ES" sz="2000" dirty="0"/>
              <a:t>Condicional Académica en coordinación, cuando al finalizar el segundo trimestre obtenga </a:t>
            </a:r>
            <a:r>
              <a:rPr lang="es-ES" sz="2000" dirty="0" smtClean="0"/>
              <a:t>un rendimiento </a:t>
            </a:r>
            <a:r>
              <a:rPr lang="es-ES" sz="2000" dirty="0"/>
              <a:t>académico bajo en cuatro o más áreas fundamentales.</a:t>
            </a:r>
          </a:p>
        </p:txBody>
      </p:sp>
    </p:spTree>
    <p:extLst>
      <p:ext uri="{BB962C8B-B14F-4D97-AF65-F5344CB8AC3E}">
        <p14:creationId xmlns:p14="http://schemas.microsoft.com/office/powerpoint/2010/main" val="38958706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pPr algn="ctr"/>
            <a:r>
              <a:rPr lang="es-ES" b="1" dirty="0"/>
              <a:t>CAPÍTULO 8: PROCESOS DE AUTOEVALUACIÓN DE LOS ESTUDIANTES</a:t>
            </a:r>
          </a:p>
        </p:txBody>
      </p:sp>
      <p:sp>
        <p:nvSpPr>
          <p:cNvPr id="3" name="Marcador de contenido 2"/>
          <p:cNvSpPr>
            <a:spLocks noGrp="1"/>
          </p:cNvSpPr>
          <p:nvPr>
            <p:ph idx="1"/>
          </p:nvPr>
        </p:nvSpPr>
        <p:spPr/>
        <p:txBody>
          <a:bodyPr>
            <a:normAutofit fontScale="85000" lnSpcReduction="20000"/>
          </a:bodyPr>
          <a:lstStyle/>
          <a:p>
            <a:pPr algn="just"/>
            <a:r>
              <a:rPr lang="es-ES" sz="2800" dirty="0"/>
              <a:t>Artículo 41: </a:t>
            </a:r>
            <a:r>
              <a:rPr lang="es-ES" sz="2800" b="1" dirty="0"/>
              <a:t>La autoevaluación</a:t>
            </a:r>
            <a:r>
              <a:rPr lang="es-ES" sz="2800" dirty="0"/>
              <a:t>. Es la evaluación realizada por el mismo estudiante, a partir </a:t>
            </a:r>
            <a:r>
              <a:rPr lang="es-ES" sz="2800" dirty="0" smtClean="0"/>
              <a:t>de algunos </a:t>
            </a:r>
            <a:r>
              <a:rPr lang="es-ES" sz="2800" dirty="0"/>
              <a:t>criterios institucionales. Consiste en valorar conscientemente sus propias actitudes durante </a:t>
            </a:r>
            <a:r>
              <a:rPr lang="es-ES" sz="2800" dirty="0" smtClean="0"/>
              <a:t>el período </a:t>
            </a:r>
            <a:r>
              <a:rPr lang="es-ES" sz="2800" dirty="0"/>
              <a:t>académico</a:t>
            </a:r>
            <a:r>
              <a:rPr lang="es-ES" sz="2800" dirty="0" smtClean="0"/>
              <a:t>.</a:t>
            </a:r>
          </a:p>
          <a:p>
            <a:pPr algn="just"/>
            <a:r>
              <a:rPr lang="es-ES" sz="2800" dirty="0"/>
              <a:t>Artículo 42: </a:t>
            </a:r>
            <a:r>
              <a:rPr lang="es-ES" sz="2800" b="1" dirty="0"/>
              <a:t>La </a:t>
            </a:r>
            <a:r>
              <a:rPr lang="es-ES" sz="2800" b="1" dirty="0" err="1"/>
              <a:t>coevaluación</a:t>
            </a:r>
            <a:r>
              <a:rPr lang="es-ES" sz="2800" dirty="0"/>
              <a:t>. Es la evaluación que realizan los compañeros del mismo grado </a:t>
            </a:r>
            <a:r>
              <a:rPr lang="es-ES" sz="2800" dirty="0" smtClean="0"/>
              <a:t>acerca de </a:t>
            </a:r>
            <a:r>
              <a:rPr lang="es-ES" sz="2800" dirty="0"/>
              <a:t>cada uno de los estudiantes en la CONVIVENCIA ESCOLAR</a:t>
            </a:r>
            <a:r>
              <a:rPr lang="es-ES" sz="2800" dirty="0" smtClean="0"/>
              <a:t>.</a:t>
            </a:r>
          </a:p>
          <a:p>
            <a:pPr algn="just"/>
            <a:r>
              <a:rPr lang="es-ES" sz="2800" dirty="0"/>
              <a:t>Artículo 43: </a:t>
            </a:r>
            <a:r>
              <a:rPr lang="es-ES" sz="2800" b="1" dirty="0"/>
              <a:t>La </a:t>
            </a:r>
            <a:r>
              <a:rPr lang="es-ES" sz="2800" b="1" dirty="0" err="1"/>
              <a:t>heteroevaluación</a:t>
            </a:r>
            <a:r>
              <a:rPr lang="es-ES" sz="2800" b="1" dirty="0"/>
              <a:t> </a:t>
            </a:r>
            <a:r>
              <a:rPr lang="es-ES" sz="2800" dirty="0"/>
              <a:t>Es la evaluación que realiza el profesor al estudiante del proceso </a:t>
            </a:r>
            <a:r>
              <a:rPr lang="es-ES" sz="2800" dirty="0" smtClean="0"/>
              <a:t>de enseñanza </a:t>
            </a:r>
            <a:r>
              <a:rPr lang="es-ES" sz="2800" dirty="0"/>
              <a:t>y aprendizaje llevado a cabo durante cada periodo académico.</a:t>
            </a:r>
          </a:p>
        </p:txBody>
      </p:sp>
    </p:spTree>
    <p:extLst>
      <p:ext uri="{BB962C8B-B14F-4D97-AF65-F5344CB8AC3E}">
        <p14:creationId xmlns:p14="http://schemas.microsoft.com/office/powerpoint/2010/main" val="33868947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724370" y="927271"/>
            <a:ext cx="8911687" cy="1280890"/>
          </a:xfrm>
        </p:spPr>
        <p:txBody>
          <a:bodyPr>
            <a:noAutofit/>
          </a:bodyPr>
          <a:lstStyle/>
          <a:p>
            <a:pPr algn="ctr"/>
            <a:r>
              <a:rPr lang="es-ES" sz="2800" b="1" dirty="0">
                <a:effectLst>
                  <a:outerShdw blurRad="38100" dist="38100" dir="2700000" algn="tl">
                    <a:srgbClr val="000000">
                      <a:alpha val="43137"/>
                    </a:srgbClr>
                  </a:outerShdw>
                </a:effectLst>
              </a:rPr>
              <a:t>CAPÍTULO 9: ESTRATEGIAS PERMANENTES DE APOYO PARA LA SUPERACIÓN DE LAS</a:t>
            </a:r>
            <a:br>
              <a:rPr lang="es-ES" sz="2800" b="1" dirty="0">
                <a:effectLst>
                  <a:outerShdw blurRad="38100" dist="38100" dir="2700000" algn="tl">
                    <a:srgbClr val="000000">
                      <a:alpha val="43137"/>
                    </a:srgbClr>
                  </a:outerShdw>
                </a:effectLst>
              </a:rPr>
            </a:br>
            <a:r>
              <a:rPr lang="es-ES" sz="2800" b="1" dirty="0">
                <a:effectLst>
                  <a:outerShdw blurRad="38100" dist="38100" dir="2700000" algn="tl">
                    <a:srgbClr val="000000">
                      <a:alpha val="43137"/>
                    </a:srgbClr>
                  </a:outerShdw>
                </a:effectLst>
              </a:rPr>
              <a:t>SITUACIONES PEDAGÓGICAS PENDIENTES DE LOS ESTUDIANTES</a:t>
            </a:r>
          </a:p>
        </p:txBody>
      </p:sp>
      <p:sp>
        <p:nvSpPr>
          <p:cNvPr id="3" name="Marcador de contenido 2"/>
          <p:cNvSpPr>
            <a:spLocks noGrp="1"/>
          </p:cNvSpPr>
          <p:nvPr>
            <p:ph idx="1"/>
          </p:nvPr>
        </p:nvSpPr>
        <p:spPr>
          <a:xfrm>
            <a:off x="1461370" y="2652251"/>
            <a:ext cx="9437688" cy="3777622"/>
          </a:xfrm>
        </p:spPr>
        <p:txBody>
          <a:bodyPr>
            <a:normAutofit fontScale="92500"/>
          </a:bodyPr>
          <a:lstStyle/>
          <a:p>
            <a:pPr algn="just"/>
            <a:r>
              <a:rPr lang="es-ES" dirty="0"/>
              <a:t>Artículo 44: Las siguientes son acciones de seguimiento para el mejoramiento de los desempeños de </a:t>
            </a:r>
            <a:r>
              <a:rPr lang="es-ES" dirty="0" smtClean="0"/>
              <a:t>los estudiantes </a:t>
            </a:r>
            <a:r>
              <a:rPr lang="es-ES" dirty="0"/>
              <a:t>durante el año escolar:</a:t>
            </a:r>
          </a:p>
          <a:p>
            <a:pPr algn="just"/>
            <a:r>
              <a:rPr lang="es-ES" dirty="0"/>
              <a:t>1) Transcurrido el 50% del periodo escolar, los padres de familia y/o acudientes serán citados </a:t>
            </a:r>
            <a:r>
              <a:rPr lang="es-ES" dirty="0" smtClean="0"/>
              <a:t>para recibir </a:t>
            </a:r>
            <a:r>
              <a:rPr lang="es-ES" dirty="0"/>
              <a:t>un informe parcial de manera </a:t>
            </a:r>
            <a:r>
              <a:rPr lang="es-ES" dirty="0" smtClean="0"/>
              <a:t>oral</a:t>
            </a:r>
          </a:p>
          <a:p>
            <a:pPr algn="just"/>
            <a:r>
              <a:rPr lang="es-ES" dirty="0"/>
              <a:t>2) Durante las dos últimas semanas de los dos primeros trimestres y la novena y décima </a:t>
            </a:r>
            <a:r>
              <a:rPr lang="es-ES" dirty="0" smtClean="0"/>
              <a:t>semanas del </a:t>
            </a:r>
            <a:r>
              <a:rPr lang="es-ES" dirty="0"/>
              <a:t>tercer trimestre, serán aplicadas las pruebas trimestrales en todas las áreas y asignaturas </a:t>
            </a:r>
            <a:r>
              <a:rPr lang="es-ES" dirty="0" smtClean="0"/>
              <a:t>que componen </a:t>
            </a:r>
            <a:r>
              <a:rPr lang="es-ES" dirty="0"/>
              <a:t>el plan de estudio</a:t>
            </a:r>
            <a:r>
              <a:rPr lang="es-ES" dirty="0" smtClean="0"/>
              <a:t>.</a:t>
            </a:r>
          </a:p>
          <a:p>
            <a:pPr algn="just"/>
            <a:r>
              <a:rPr lang="es-ES" dirty="0"/>
              <a:t>3) La Comisión de Evaluación y Promoción respectiva revisará el cumplimiento de los </a:t>
            </a:r>
            <a:r>
              <a:rPr lang="es-ES" dirty="0" smtClean="0"/>
              <a:t>compromisos inscritos </a:t>
            </a:r>
            <a:r>
              <a:rPr lang="es-ES" dirty="0"/>
              <a:t>entre la familia y la Institución.</a:t>
            </a:r>
          </a:p>
        </p:txBody>
      </p:sp>
    </p:spTree>
    <p:extLst>
      <p:ext uri="{BB962C8B-B14F-4D97-AF65-F5344CB8AC3E}">
        <p14:creationId xmlns:p14="http://schemas.microsoft.com/office/powerpoint/2010/main" val="38856183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430593" y="909483"/>
            <a:ext cx="9587322" cy="3777622"/>
          </a:xfrm>
        </p:spPr>
        <p:txBody>
          <a:bodyPr/>
          <a:lstStyle/>
          <a:p>
            <a:r>
              <a:rPr lang="es-ES" dirty="0"/>
              <a:t>En la primera semana de los dos últimos trimestres y culminado el año escolar, se dará a </a:t>
            </a:r>
            <a:r>
              <a:rPr lang="es-ES" dirty="0" smtClean="0"/>
              <a:t>los estudiantes</a:t>
            </a:r>
            <a:r>
              <a:rPr lang="es-ES" dirty="0"/>
              <a:t>, padres de familia y/o acudientes de acuerdo a lo definido por la comisión </a:t>
            </a:r>
            <a:r>
              <a:rPr lang="es-ES" dirty="0" smtClean="0"/>
              <a:t>de evaluación </a:t>
            </a:r>
            <a:r>
              <a:rPr lang="es-ES" dirty="0"/>
              <a:t>y promoción, un informe escrito de la situación académica de los alumnos</a:t>
            </a:r>
            <a:r>
              <a:rPr lang="es-ES" dirty="0" smtClean="0"/>
              <a:t>;</a:t>
            </a:r>
          </a:p>
          <a:p>
            <a:r>
              <a:rPr lang="es-ES" dirty="0"/>
              <a:t>5) Entregado el informe escrito de los dos primeros trimestres y el oral del tercer trimestre a </a:t>
            </a:r>
            <a:r>
              <a:rPr lang="es-ES" dirty="0" smtClean="0"/>
              <a:t>los padres </a:t>
            </a:r>
            <a:r>
              <a:rPr lang="es-ES" dirty="0"/>
              <a:t>de familia y/o acudiente, se darán a conocer a los mismos las estrategias de </a:t>
            </a:r>
            <a:r>
              <a:rPr lang="es-ES" dirty="0" err="1" smtClean="0"/>
              <a:t>recuperació</a:t>
            </a:r>
            <a:r>
              <a:rPr lang="es-ES" dirty="0" smtClean="0"/>
              <a:t> y </a:t>
            </a:r>
            <a:r>
              <a:rPr lang="es-ES" dirty="0"/>
              <a:t>de profundización en cada una de las áreas y/o asignaturas</a:t>
            </a:r>
          </a:p>
        </p:txBody>
      </p:sp>
    </p:spTree>
    <p:extLst>
      <p:ext uri="{BB962C8B-B14F-4D97-AF65-F5344CB8AC3E}">
        <p14:creationId xmlns:p14="http://schemas.microsoft.com/office/powerpoint/2010/main" val="42166991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615819" y="931606"/>
            <a:ext cx="9268490" cy="3777622"/>
          </a:xfrm>
        </p:spPr>
        <p:txBody>
          <a:bodyPr>
            <a:noAutofit/>
          </a:bodyPr>
          <a:lstStyle/>
          <a:p>
            <a:pPr algn="just"/>
            <a:r>
              <a:rPr lang="es-ES" sz="2400" dirty="0"/>
              <a:t>Parágrafo 1: Cada área establecerá unos procesos y estrategias que serán llevados a cabo dentro </a:t>
            </a:r>
            <a:r>
              <a:rPr lang="es-ES" sz="2400" dirty="0" smtClean="0"/>
              <a:t>del horario </a:t>
            </a:r>
            <a:r>
              <a:rPr lang="es-ES" sz="2400" dirty="0"/>
              <a:t>que se establezca y que propenden por el mejoramiento de aquellos estudiantes que </a:t>
            </a:r>
            <a:r>
              <a:rPr lang="es-ES" sz="2400" dirty="0" smtClean="0"/>
              <a:t>hayan quedado </a:t>
            </a:r>
            <a:r>
              <a:rPr lang="es-ES" sz="2400" dirty="0"/>
              <a:t>con desempeño bajo en el transcurso de un periodo académico.</a:t>
            </a:r>
          </a:p>
          <a:p>
            <a:pPr algn="just"/>
            <a:r>
              <a:rPr lang="es-ES" sz="2400" dirty="0"/>
              <a:t>Parágrafo 2: Las actividades y estrategias para la superación de las situaciones pendientes de </a:t>
            </a:r>
            <a:r>
              <a:rPr lang="es-ES" sz="2400" dirty="0" smtClean="0"/>
              <a:t>los estudiantes </a:t>
            </a:r>
            <a:r>
              <a:rPr lang="es-ES" sz="2400" dirty="0"/>
              <a:t>es una responsabilidad compartida por el estudiante, los docentes y los padres de familia </a:t>
            </a:r>
            <a:r>
              <a:rPr lang="es-ES" sz="2400" dirty="0" smtClean="0"/>
              <a:t>o acudientes.</a:t>
            </a:r>
          </a:p>
          <a:p>
            <a:pPr algn="just"/>
            <a:r>
              <a:rPr lang="es-ES" dirty="0"/>
              <a:t>Parágrafo 3: La nota final para las actividades propuestas en las estrategias de recuperación periódica se determina según numeración correspondiente al desempeño bajo o básico, es decir, entre 1.0 y 3.9, quedando superadas las dificultades para las áreas académicas con una valoración igual o superior a 3.0 y para las áreas técnicas a 3.5.</a:t>
            </a:r>
          </a:p>
          <a:p>
            <a:pPr algn="just"/>
            <a:endParaRPr lang="es-ES" sz="2400" dirty="0" smtClean="0"/>
          </a:p>
        </p:txBody>
      </p:sp>
    </p:spTree>
    <p:extLst>
      <p:ext uri="{BB962C8B-B14F-4D97-AF65-F5344CB8AC3E}">
        <p14:creationId xmlns:p14="http://schemas.microsoft.com/office/powerpoint/2010/main" val="5571840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139363" y="1221658"/>
            <a:ext cx="8915400" cy="3777622"/>
          </a:xfrm>
        </p:spPr>
        <p:txBody>
          <a:bodyPr>
            <a:noAutofit/>
          </a:bodyPr>
          <a:lstStyle/>
          <a:p>
            <a:pPr algn="just"/>
            <a:r>
              <a:rPr lang="es-ES" dirty="0" smtClean="0"/>
              <a:t>Parágrafo </a:t>
            </a:r>
            <a:r>
              <a:rPr lang="es-ES" dirty="0"/>
              <a:t>4: En caso que el estudiante obtenga en su proceso de recuperación una nota inferior a </a:t>
            </a:r>
            <a:r>
              <a:rPr lang="es-ES" dirty="0" smtClean="0"/>
              <a:t>la obtenida </a:t>
            </a:r>
            <a:r>
              <a:rPr lang="es-ES" dirty="0"/>
              <a:t>durante el trimestre a recuperar, está no será modificada.</a:t>
            </a:r>
          </a:p>
          <a:p>
            <a:pPr algn="just"/>
            <a:r>
              <a:rPr lang="es-ES" dirty="0"/>
              <a:t>Parágrafo 5: Los estudiantes al finalizar el proceso de recuperación deberán firmar el acta </a:t>
            </a:r>
            <a:r>
              <a:rPr lang="es-ES" dirty="0" smtClean="0"/>
              <a:t>de recuperación </a:t>
            </a:r>
            <a:r>
              <a:rPr lang="es-ES" dirty="0"/>
              <a:t>por cada asignatura o área a la que se haya presentado, los docentes titulares </a:t>
            </a:r>
            <a:r>
              <a:rPr lang="es-ES" dirty="0" smtClean="0"/>
              <a:t>deberán hacer </a:t>
            </a:r>
            <a:r>
              <a:rPr lang="es-ES" dirty="0"/>
              <a:t>entrega a coordinación de dichas actas.</a:t>
            </a:r>
          </a:p>
          <a:p>
            <a:pPr algn="just"/>
            <a:r>
              <a:rPr lang="es-ES" dirty="0"/>
              <a:t>Parágrafo 6: La ejecución de las acciones de seguimiento son de carácter obligatorio y la </a:t>
            </a:r>
            <a:r>
              <a:rPr lang="es-ES" dirty="0" smtClean="0"/>
              <a:t>no presentación </a:t>
            </a:r>
            <a:r>
              <a:rPr lang="es-ES" dirty="0"/>
              <a:t>de estas tiene una valoración de 1.0 (uno) en el proceso de recuperación. Esta </a:t>
            </a:r>
            <a:r>
              <a:rPr lang="es-ES" dirty="0" smtClean="0"/>
              <a:t>valoración afectará </a:t>
            </a:r>
            <a:r>
              <a:rPr lang="es-ES" dirty="0"/>
              <a:t>el nivel de desempeño en la nota definitiva de la convivencia escolar.</a:t>
            </a:r>
          </a:p>
        </p:txBody>
      </p:sp>
    </p:spTree>
    <p:extLst>
      <p:ext uri="{BB962C8B-B14F-4D97-AF65-F5344CB8AC3E}">
        <p14:creationId xmlns:p14="http://schemas.microsoft.com/office/powerpoint/2010/main" val="23678965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335599" y="1233948"/>
            <a:ext cx="8915400" cy="3777622"/>
          </a:xfrm>
        </p:spPr>
        <p:txBody>
          <a:bodyPr>
            <a:normAutofit/>
          </a:bodyPr>
          <a:lstStyle/>
          <a:p>
            <a:pPr algn="just"/>
            <a:r>
              <a:rPr lang="es-ES" sz="2400" dirty="0"/>
              <a:t>Parágrafo 9: La etapa productiva de las medias técnicas de undécimo grado, debido a su </a:t>
            </a:r>
            <a:r>
              <a:rPr lang="es-ES" sz="2400" dirty="0" smtClean="0"/>
              <a:t>carácter práctico </a:t>
            </a:r>
            <a:r>
              <a:rPr lang="es-ES" sz="2400" dirty="0"/>
              <a:t>no realizará el paso cinco estableció en el presente </a:t>
            </a:r>
            <a:r>
              <a:rPr lang="es-ES" sz="2400" dirty="0" smtClean="0"/>
              <a:t>artículo</a:t>
            </a:r>
          </a:p>
          <a:p>
            <a:pPr algn="just"/>
            <a:endParaRPr lang="es-ES" sz="2400" dirty="0"/>
          </a:p>
          <a:p>
            <a:pPr algn="just"/>
            <a:r>
              <a:rPr lang="es-ES" sz="2400" dirty="0"/>
              <a:t>Artículo 45: Para la superación de las dificultades presentadas por los estudiantes de la media técnica </a:t>
            </a:r>
            <a:r>
              <a:rPr lang="es-ES" sz="2400" dirty="0" smtClean="0"/>
              <a:t>en las </a:t>
            </a:r>
            <a:r>
              <a:rPr lang="es-ES" sz="2400" dirty="0"/>
              <a:t>pruebas de calidad aplicadas por el SENA, se dará como máximo dos oportunidades de recuperación,</a:t>
            </a:r>
          </a:p>
        </p:txBody>
      </p:sp>
    </p:spTree>
    <p:extLst>
      <p:ext uri="{BB962C8B-B14F-4D97-AF65-F5344CB8AC3E}">
        <p14:creationId xmlns:p14="http://schemas.microsoft.com/office/powerpoint/2010/main" val="16680282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929249" y="830588"/>
            <a:ext cx="8911687" cy="1280890"/>
          </a:xfrm>
        </p:spPr>
        <p:txBody>
          <a:bodyPr>
            <a:noAutofit/>
          </a:bodyPr>
          <a:lstStyle/>
          <a:p>
            <a:pPr algn="ctr"/>
            <a:r>
              <a:rPr lang="es-ES" sz="2400" b="1" dirty="0">
                <a:effectLst>
                  <a:outerShdw blurRad="38100" dist="38100" dir="2700000" algn="tl">
                    <a:srgbClr val="000000">
                      <a:alpha val="43137"/>
                    </a:srgbClr>
                  </a:outerShdw>
                </a:effectLst>
              </a:rPr>
              <a:t>CAPÍTULO 14: INSTANCIAS, PROCEDIMIENTOS Y MECANISMOS DE ATENCIÓN </a:t>
            </a:r>
            <a:r>
              <a:rPr lang="es-ES" sz="2400" b="1" dirty="0" smtClean="0">
                <a:effectLst>
                  <a:outerShdw blurRad="38100" dist="38100" dir="2700000" algn="tl">
                    <a:srgbClr val="000000">
                      <a:alpha val="43137"/>
                    </a:srgbClr>
                  </a:outerShdw>
                </a:effectLst>
              </a:rPr>
              <a:t>Y RESOLUCIÓN </a:t>
            </a:r>
            <a:r>
              <a:rPr lang="es-ES" sz="2400" b="1" dirty="0">
                <a:effectLst>
                  <a:outerShdw blurRad="38100" dist="38100" dir="2700000" algn="tl">
                    <a:srgbClr val="000000">
                      <a:alpha val="43137"/>
                    </a:srgbClr>
                  </a:outerShdw>
                </a:effectLst>
              </a:rPr>
              <a:t>DE RECLAMACIONES DE PADRES DE FAMILIA Y ESTUDIANTES SOBRE </a:t>
            </a:r>
            <a:r>
              <a:rPr lang="es-ES" sz="2400" b="1" dirty="0" smtClean="0">
                <a:effectLst>
                  <a:outerShdw blurRad="38100" dist="38100" dir="2700000" algn="tl">
                    <a:srgbClr val="000000">
                      <a:alpha val="43137"/>
                    </a:srgbClr>
                  </a:outerShdw>
                </a:effectLst>
              </a:rPr>
              <a:t>LA EVALUACIÓN </a:t>
            </a:r>
            <a:r>
              <a:rPr lang="es-ES" sz="2400" b="1" dirty="0">
                <a:effectLst>
                  <a:outerShdw blurRad="38100" dist="38100" dir="2700000" algn="tl">
                    <a:srgbClr val="000000">
                      <a:alpha val="43137"/>
                    </a:srgbClr>
                  </a:outerShdw>
                </a:effectLst>
              </a:rPr>
              <a:t>Y LA PROMOCIÓN</a:t>
            </a:r>
          </a:p>
        </p:txBody>
      </p:sp>
      <p:sp>
        <p:nvSpPr>
          <p:cNvPr id="3" name="Marcador de contenido 2"/>
          <p:cNvSpPr>
            <a:spLocks noGrp="1"/>
          </p:cNvSpPr>
          <p:nvPr>
            <p:ph idx="1"/>
          </p:nvPr>
        </p:nvSpPr>
        <p:spPr>
          <a:xfrm>
            <a:off x="1427367" y="2585475"/>
            <a:ext cx="8915400" cy="3777622"/>
          </a:xfrm>
        </p:spPr>
        <p:txBody>
          <a:bodyPr>
            <a:normAutofit fontScale="70000" lnSpcReduction="20000"/>
          </a:bodyPr>
          <a:lstStyle/>
          <a:p>
            <a:pPr marL="0" indent="0">
              <a:buNone/>
            </a:pPr>
            <a:r>
              <a:rPr lang="es-ES" dirty="0"/>
              <a:t>INSTANCIAS:</a:t>
            </a:r>
          </a:p>
          <a:p>
            <a:r>
              <a:rPr lang="es-ES" dirty="0"/>
              <a:t> Docente del área</a:t>
            </a:r>
          </a:p>
          <a:p>
            <a:r>
              <a:rPr lang="es-ES" dirty="0"/>
              <a:t> Director(a) de grupo</a:t>
            </a:r>
          </a:p>
          <a:p>
            <a:r>
              <a:rPr lang="es-ES" dirty="0"/>
              <a:t> Coordinador(a)</a:t>
            </a:r>
          </a:p>
          <a:p>
            <a:r>
              <a:rPr lang="es-ES" dirty="0"/>
              <a:t> Rector(a)</a:t>
            </a:r>
          </a:p>
          <a:p>
            <a:r>
              <a:rPr lang="es-ES" dirty="0"/>
              <a:t> Comité de Convivencia</a:t>
            </a:r>
          </a:p>
          <a:p>
            <a:r>
              <a:rPr lang="es-ES" dirty="0"/>
              <a:t> Comisiones de Evaluación y Promoción</a:t>
            </a:r>
          </a:p>
          <a:p>
            <a:r>
              <a:rPr lang="es-ES" dirty="0"/>
              <a:t> Consejo Académico</a:t>
            </a:r>
          </a:p>
          <a:p>
            <a:r>
              <a:rPr lang="es-ES" dirty="0"/>
              <a:t> Consejo Directivo, dentro de su competencia señalada en el Decreto 1860/94, literal b Art. 23. y</a:t>
            </a:r>
          </a:p>
          <a:p>
            <a:r>
              <a:rPr lang="es-ES" dirty="0"/>
              <a:t>el Decreto 1290 Art. 11 numeral 7.</a:t>
            </a:r>
          </a:p>
        </p:txBody>
      </p:sp>
    </p:spTree>
    <p:extLst>
      <p:ext uri="{BB962C8B-B14F-4D97-AF65-F5344CB8AC3E}">
        <p14:creationId xmlns:p14="http://schemas.microsoft.com/office/powerpoint/2010/main" val="25485127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354396" y="790403"/>
            <a:ext cx="9601196" cy="1303867"/>
          </a:xfrm>
        </p:spPr>
        <p:txBody>
          <a:bodyPr/>
          <a:lstStyle/>
          <a:p>
            <a:pPr algn="ctr"/>
            <a:r>
              <a:rPr lang="es-ES" b="1" dirty="0">
                <a:effectLst>
                  <a:outerShdw blurRad="38100" dist="38100" dir="2700000" algn="tl">
                    <a:srgbClr val="000000">
                      <a:alpha val="43137"/>
                    </a:srgbClr>
                  </a:outerShdw>
                </a:effectLst>
              </a:rPr>
              <a:t>CAPÍTULO 16: GRADUACIÓN</a:t>
            </a:r>
          </a:p>
        </p:txBody>
      </p:sp>
      <p:sp>
        <p:nvSpPr>
          <p:cNvPr id="3" name="Marcador de contenido 2"/>
          <p:cNvSpPr>
            <a:spLocks noGrp="1"/>
          </p:cNvSpPr>
          <p:nvPr>
            <p:ph idx="1"/>
          </p:nvPr>
        </p:nvSpPr>
        <p:spPr>
          <a:xfrm>
            <a:off x="1522003" y="2285999"/>
            <a:ext cx="8915400" cy="3777622"/>
          </a:xfrm>
        </p:spPr>
        <p:txBody>
          <a:bodyPr>
            <a:noAutofit/>
          </a:bodyPr>
          <a:lstStyle/>
          <a:p>
            <a:pPr algn="just"/>
            <a:r>
              <a:rPr lang="es-ES" sz="2400" dirty="0"/>
              <a:t>Artículo 76: El estudiante de once grado de la Institución Educativa Presbítero Daniel Jordán </a:t>
            </a:r>
            <a:r>
              <a:rPr lang="es-ES" sz="2400" dirty="0" smtClean="0"/>
              <a:t>deberá cumplir </a:t>
            </a:r>
            <a:r>
              <a:rPr lang="es-ES" sz="2400" dirty="0"/>
              <a:t>con los siguientes requisitos para su graduación como bachiller técnico:</a:t>
            </a:r>
          </a:p>
          <a:p>
            <a:pPr marL="0" indent="0" algn="just">
              <a:buNone/>
            </a:pPr>
            <a:r>
              <a:rPr lang="es-ES" sz="2400" dirty="0"/>
              <a:t>1. Haber aportado los documentos reglamentarios </a:t>
            </a:r>
            <a:r>
              <a:rPr lang="es-ES" sz="2400" dirty="0" smtClean="0"/>
              <a:t>definidos</a:t>
            </a:r>
            <a:endParaRPr lang="es-ES" sz="2400" dirty="0"/>
          </a:p>
          <a:p>
            <a:pPr marL="0" indent="0" algn="just">
              <a:buNone/>
            </a:pPr>
            <a:r>
              <a:rPr lang="es-ES" sz="2400" dirty="0"/>
              <a:t>2. Cumplir con lo estipulado en el SIE sobre la Promoción de los estudiantes de acuerdo con la Ley y </a:t>
            </a:r>
            <a:r>
              <a:rPr lang="es-ES" sz="2400" dirty="0" smtClean="0"/>
              <a:t>las normas </a:t>
            </a:r>
            <a:r>
              <a:rPr lang="es-ES" sz="2400" dirty="0"/>
              <a:t>reglamentarias.</a:t>
            </a:r>
          </a:p>
          <a:p>
            <a:pPr marL="0" indent="0" algn="just">
              <a:buNone/>
            </a:pPr>
            <a:r>
              <a:rPr lang="es-ES" sz="2400" dirty="0"/>
              <a:t>3. Documento de identidad vigente.</a:t>
            </a:r>
          </a:p>
          <a:p>
            <a:pPr marL="0" indent="0" algn="just">
              <a:buNone/>
            </a:pPr>
            <a:r>
              <a:rPr lang="es-ES" sz="2400" dirty="0"/>
              <a:t>4. Haber aprobado satisfactoriamente los dos grados de la Educación Media Técnica</a:t>
            </a:r>
            <a:r>
              <a:rPr lang="es-ES" sz="2400" dirty="0" smtClean="0"/>
              <a:t>.</a:t>
            </a:r>
            <a:endParaRPr lang="es-ES" sz="2400" dirty="0"/>
          </a:p>
        </p:txBody>
      </p:sp>
    </p:spTree>
    <p:extLst>
      <p:ext uri="{BB962C8B-B14F-4D97-AF65-F5344CB8AC3E}">
        <p14:creationId xmlns:p14="http://schemas.microsoft.com/office/powerpoint/2010/main" val="39439947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769857" y="1499420"/>
            <a:ext cx="8915400" cy="3777622"/>
          </a:xfrm>
        </p:spPr>
        <p:txBody>
          <a:bodyPr>
            <a:normAutofit/>
          </a:bodyPr>
          <a:lstStyle/>
          <a:p>
            <a:pPr marL="0" indent="0" algn="just">
              <a:buNone/>
            </a:pPr>
            <a:r>
              <a:rPr lang="es-ES" sz="2400" dirty="0"/>
              <a:t>5. Haber desarrollado satisfactoriamente el proyecto del Servicio Social Obligatorio </a:t>
            </a:r>
          </a:p>
          <a:p>
            <a:pPr marL="0" indent="0" algn="just">
              <a:buNone/>
            </a:pPr>
            <a:r>
              <a:rPr lang="es-ES" sz="2400" dirty="0"/>
              <a:t>7. Aprobar las pruebas de control de calidad que realiza el SENA </a:t>
            </a:r>
          </a:p>
          <a:p>
            <a:pPr marL="0" indent="0" algn="just">
              <a:buNone/>
            </a:pPr>
            <a:r>
              <a:rPr lang="es-ES" sz="2400" dirty="0"/>
              <a:t>8. Aprobar las demás competencias establecidas para la modalidad correspondiente a su proceso formativo.</a:t>
            </a:r>
          </a:p>
          <a:p>
            <a:pPr marL="0" indent="0" algn="just">
              <a:buNone/>
            </a:pPr>
            <a:r>
              <a:rPr lang="es-ES" sz="2400" dirty="0"/>
              <a:t>9. Haber presentado la prueba saber 11.</a:t>
            </a:r>
          </a:p>
          <a:p>
            <a:endParaRPr lang="es-ES" sz="2400" dirty="0"/>
          </a:p>
        </p:txBody>
      </p:sp>
      <p:sp>
        <p:nvSpPr>
          <p:cNvPr id="4" name="Rectángulo 3"/>
          <p:cNvSpPr/>
          <p:nvPr/>
        </p:nvSpPr>
        <p:spPr>
          <a:xfrm>
            <a:off x="1973057" y="4708392"/>
            <a:ext cx="8509000" cy="1569660"/>
          </a:xfrm>
          <a:prstGeom prst="rect">
            <a:avLst/>
          </a:prstGeom>
        </p:spPr>
        <p:txBody>
          <a:bodyPr wrap="square">
            <a:spAutoFit/>
          </a:bodyPr>
          <a:lstStyle/>
          <a:p>
            <a:pPr algn="just"/>
            <a:r>
              <a:rPr lang="es-ES" sz="2400" dirty="0" smtClean="0"/>
              <a:t>Parágrafo 1: Los estudiantes de once grado once deben realizar un curso de preparación para las pruebas saber, el cual de carácter obligatorio y en caso de no cumplimiento será remitido al consejo directivo.</a:t>
            </a:r>
            <a:endParaRPr lang="es-ES" sz="2400" dirty="0"/>
          </a:p>
        </p:txBody>
      </p:sp>
    </p:spTree>
    <p:extLst>
      <p:ext uri="{BB962C8B-B14F-4D97-AF65-F5344CB8AC3E}">
        <p14:creationId xmlns:p14="http://schemas.microsoft.com/office/powerpoint/2010/main" val="1832558872"/>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ánico">
  <a:themeElements>
    <a:clrScheme name="Orgánico">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ánico">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ánico">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43</TotalTime>
  <Words>2120</Words>
  <Application>Microsoft Office PowerPoint</Application>
  <PresentationFormat>Panorámica</PresentationFormat>
  <Paragraphs>112</Paragraphs>
  <Slides>24</Slides>
  <Notes>0</Notes>
  <HiddenSlides>0</HiddenSlides>
  <MMClips>0</MMClips>
  <ScaleCrop>false</ScaleCrop>
  <HeadingPairs>
    <vt:vector size="6" baseType="variant">
      <vt:variant>
        <vt:lpstr>Fuentes usadas</vt:lpstr>
      </vt:variant>
      <vt:variant>
        <vt:i4>2</vt:i4>
      </vt:variant>
      <vt:variant>
        <vt:lpstr>Tema</vt:lpstr>
      </vt:variant>
      <vt:variant>
        <vt:i4>1</vt:i4>
      </vt:variant>
      <vt:variant>
        <vt:lpstr>Títulos de diapositiva</vt:lpstr>
      </vt:variant>
      <vt:variant>
        <vt:i4>24</vt:i4>
      </vt:variant>
    </vt:vector>
  </HeadingPairs>
  <TitlesOfParts>
    <vt:vector size="27" baseType="lpstr">
      <vt:lpstr>Arial</vt:lpstr>
      <vt:lpstr>Garamond</vt:lpstr>
      <vt:lpstr>Orgánico</vt:lpstr>
      <vt:lpstr>SIE</vt:lpstr>
      <vt:lpstr>DEFINICIÓN</vt:lpstr>
      <vt:lpstr>TIPOS DE EVALUACIÓN</vt:lpstr>
      <vt:lpstr>CRITERIOS DE EVALUACIÓN</vt:lpstr>
      <vt:lpstr>Presentación de PowerPoint</vt:lpstr>
      <vt:lpstr>Presentación de PowerPoint</vt:lpstr>
      <vt:lpstr>CAPÍTULO 3: ESCALA DE VALORACIÓN INSTITUCIONAL Y SU EQUIVALENCIA CON LA ESCALA </vt:lpstr>
      <vt:lpstr>Presentación de PowerPoint</vt:lpstr>
      <vt:lpstr>CRITERIOS DE PROMOCIÓN</vt:lpstr>
      <vt:lpstr>Presentación de PowerPoint</vt:lpstr>
      <vt:lpstr>Presentación de PowerPoint</vt:lpstr>
      <vt:lpstr>CAPÍTULO 5: CARACTERÍSTICAS REQUERIDAS PARA QUE LOS ESTUDIANTES OBTENGAN LA VALORACIÓN CORRESPONDIENTE A CADA NIVEL DE DESEMPEÑO</vt:lpstr>
      <vt:lpstr>ESTRATEGIAS DE VALORACIÓN INTEGRAL DE DESEMPEÑO</vt:lpstr>
      <vt:lpstr>CAPÍTULO 7: ACCIONES DE SEGUIMIENTO PARA MEJORAR LOS DESEMPEÑOS DE LOS ESTUDIANTES DURANTE EL AÑO ESCOLAR</vt:lpstr>
      <vt:lpstr>Presentación de PowerPoint</vt:lpstr>
      <vt:lpstr>CAPÍTULO 8: PROCESOS DE AUTOEVALUACIÓN DE LOS ESTUDIANTES</vt:lpstr>
      <vt:lpstr>CAPÍTULO 9: ESTRATEGIAS PERMANENTES DE APOYO PARA LA SUPERACIÓN DE LAS SITUACIONES PEDAGÓGICAS PENDIENTES DE LOS ESTUDIANTES</vt:lpstr>
      <vt:lpstr>Presentación de PowerPoint</vt:lpstr>
      <vt:lpstr>Presentación de PowerPoint</vt:lpstr>
      <vt:lpstr>Presentación de PowerPoint</vt:lpstr>
      <vt:lpstr>Presentación de PowerPoint</vt:lpstr>
      <vt:lpstr>CAPÍTULO 14: INSTANCIAS, PROCEDIMIENTOS Y MECANISMOS DE ATENCIÓN Y RESOLUCIÓN DE RECLAMACIONES DE PADRES DE FAMILIA Y ESTUDIANTES SOBRE LA EVALUACIÓN Y LA PROMOCIÓN</vt:lpstr>
      <vt:lpstr>CAPÍTULO 16: GRADUACIÓN</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SIE</dc:title>
  <dc:creator>William</dc:creator>
  <cp:lastModifiedBy>William</cp:lastModifiedBy>
  <cp:revision>8</cp:revision>
  <dcterms:created xsi:type="dcterms:W3CDTF">2020-01-21T01:27:06Z</dcterms:created>
  <dcterms:modified xsi:type="dcterms:W3CDTF">2020-01-21T02:10:13Z</dcterms:modified>
</cp:coreProperties>
</file>